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70"/>
  </p:notesMasterIdLst>
  <p:sldIdLst>
    <p:sldId id="268" r:id="rId5"/>
    <p:sldId id="270" r:id="rId6"/>
    <p:sldId id="274" r:id="rId7"/>
    <p:sldId id="569" r:id="rId8"/>
    <p:sldId id="535" r:id="rId9"/>
    <p:sldId id="482" r:id="rId10"/>
    <p:sldId id="512" r:id="rId11"/>
    <p:sldId id="507" r:id="rId12"/>
    <p:sldId id="508" r:id="rId13"/>
    <p:sldId id="509" r:id="rId14"/>
    <p:sldId id="575" r:id="rId15"/>
    <p:sldId id="510" r:id="rId16"/>
    <p:sldId id="635" r:id="rId17"/>
    <p:sldId id="529" r:id="rId18"/>
    <p:sldId id="534" r:id="rId19"/>
    <p:sldId id="576" r:id="rId20"/>
    <p:sldId id="577" r:id="rId21"/>
    <p:sldId id="579" r:id="rId22"/>
    <p:sldId id="581" r:id="rId23"/>
    <p:sldId id="582" r:id="rId24"/>
    <p:sldId id="605" r:id="rId25"/>
    <p:sldId id="604" r:id="rId26"/>
    <p:sldId id="536" r:id="rId27"/>
    <p:sldId id="590" r:id="rId28"/>
    <p:sldId id="553" r:id="rId29"/>
    <p:sldId id="584" r:id="rId30"/>
    <p:sldId id="587" r:id="rId31"/>
    <p:sldId id="637" r:id="rId32"/>
    <p:sldId id="638" r:id="rId33"/>
    <p:sldId id="639" r:id="rId34"/>
    <p:sldId id="586" r:id="rId35"/>
    <p:sldId id="585" r:id="rId36"/>
    <p:sldId id="640" r:id="rId37"/>
    <p:sldId id="588" r:id="rId38"/>
    <p:sldId id="589" r:id="rId39"/>
    <p:sldId id="550" r:id="rId40"/>
    <p:sldId id="551" r:id="rId41"/>
    <p:sldId id="557" r:id="rId42"/>
    <p:sldId id="592" r:id="rId43"/>
    <p:sldId id="591" r:id="rId44"/>
    <p:sldId id="583" r:id="rId45"/>
    <p:sldId id="580" r:id="rId46"/>
    <p:sldId id="552" r:id="rId47"/>
    <p:sldId id="558" r:id="rId48"/>
    <p:sldId id="593" r:id="rId49"/>
    <p:sldId id="594" r:id="rId50"/>
    <p:sldId id="595" r:id="rId51"/>
    <p:sldId id="531" r:id="rId52"/>
    <p:sldId id="596" r:id="rId53"/>
    <p:sldId id="633" r:id="rId54"/>
    <p:sldId id="634" r:id="rId55"/>
    <p:sldId id="556" r:id="rId56"/>
    <p:sldId id="555" r:id="rId57"/>
    <p:sldId id="537" r:id="rId58"/>
    <p:sldId id="539" r:id="rId59"/>
    <p:sldId id="540" r:id="rId60"/>
    <p:sldId id="541" r:id="rId61"/>
    <p:sldId id="559" r:id="rId62"/>
    <p:sldId id="560" r:id="rId63"/>
    <p:sldId id="561" r:id="rId64"/>
    <p:sldId id="598" r:id="rId65"/>
    <p:sldId id="542" r:id="rId66"/>
    <p:sldId id="606" r:id="rId67"/>
    <p:sldId id="462" r:id="rId68"/>
    <p:sldId id="32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4F"/>
    <a:srgbClr val="CCFFCC"/>
    <a:srgbClr val="37AB3A"/>
    <a:srgbClr val="77C56D"/>
    <a:srgbClr val="BBB4E4"/>
    <a:srgbClr val="BCF9FF"/>
    <a:srgbClr val="A9DAA2"/>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C0125-5DC6-49A6-92F9-1DF7D8FE59C5}" v="85" dt="2020-10-20T16:50:03.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2" autoAdjust="0"/>
    <p:restoredTop sz="86159" autoAdjust="0"/>
  </p:normalViewPr>
  <p:slideViewPr>
    <p:cSldViewPr snapToGrid="0">
      <p:cViewPr varScale="1">
        <p:scale>
          <a:sx n="95" d="100"/>
          <a:sy n="95" d="100"/>
        </p:scale>
        <p:origin x="1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C45F-C45A-449D-A58E-265B1270A923}" type="datetimeFigureOut">
              <a:rPr lang="en-US" smtClean="0"/>
              <a:t>11/11/20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29593-6498-4AEC-8142-BFED661E0B5A}" type="slidenum">
              <a:rPr lang="en-US" smtClean="0"/>
              <a:t>‹#›</a:t>
            </a:fld>
            <a:endParaRPr lang="en-US"/>
          </a:p>
        </p:txBody>
      </p:sp>
    </p:spTree>
    <p:extLst>
      <p:ext uri="{BB962C8B-B14F-4D97-AF65-F5344CB8AC3E}">
        <p14:creationId xmlns:p14="http://schemas.microsoft.com/office/powerpoint/2010/main" val="235021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a:t>
            </a:fld>
            <a:endParaRPr lang="en-US"/>
          </a:p>
        </p:txBody>
      </p:sp>
    </p:spTree>
    <p:extLst>
      <p:ext uri="{BB962C8B-B14F-4D97-AF65-F5344CB8AC3E}">
        <p14:creationId xmlns:p14="http://schemas.microsoft.com/office/powerpoint/2010/main" val="15566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a:t>
            </a:r>
            <a:r>
              <a:rPr lang="en-US" dirty="0" err="1"/>
              <a:t>sherinclaudia</a:t>
            </a:r>
            <a:r>
              <a:rPr lang="en-US" dirty="0"/>
              <a:t>/movie-rating-prediction</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Movie prediction is an important way to predict movie revenue and performance. Through data analysis, we can find the most popular genres, performance in recent years and how it affects the reputation of the next movie. As movie production incurs huge cost and efforts, our effort is to predict the percentage of success, so that production could be managed accordingly.</a:t>
            </a:r>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14</a:t>
            </a:fld>
            <a:endParaRPr lang="en-US"/>
          </a:p>
        </p:txBody>
      </p:sp>
    </p:spTree>
    <p:extLst>
      <p:ext uri="{BB962C8B-B14F-4D97-AF65-F5344CB8AC3E}">
        <p14:creationId xmlns:p14="http://schemas.microsoft.com/office/powerpoint/2010/main" val="208960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15</a:t>
            </a:fld>
            <a:endParaRPr lang="en-US"/>
          </a:p>
        </p:txBody>
      </p:sp>
    </p:spTree>
    <p:extLst>
      <p:ext uri="{BB962C8B-B14F-4D97-AF65-F5344CB8AC3E}">
        <p14:creationId xmlns:p14="http://schemas.microsoft.com/office/powerpoint/2010/main" val="8577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16</a:t>
            </a:fld>
            <a:endParaRPr lang="en-US"/>
          </a:p>
        </p:txBody>
      </p:sp>
    </p:spTree>
    <p:extLst>
      <p:ext uri="{BB962C8B-B14F-4D97-AF65-F5344CB8AC3E}">
        <p14:creationId xmlns:p14="http://schemas.microsoft.com/office/powerpoint/2010/main" val="415801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17</a:t>
            </a:fld>
            <a:endParaRPr lang="en-US"/>
          </a:p>
        </p:txBody>
      </p:sp>
    </p:spTree>
    <p:extLst>
      <p:ext uri="{BB962C8B-B14F-4D97-AF65-F5344CB8AC3E}">
        <p14:creationId xmlns:p14="http://schemas.microsoft.com/office/powerpoint/2010/main" val="301581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18</a:t>
            </a:fld>
            <a:endParaRPr lang="en-US"/>
          </a:p>
        </p:txBody>
      </p:sp>
    </p:spTree>
    <p:extLst>
      <p:ext uri="{BB962C8B-B14F-4D97-AF65-F5344CB8AC3E}">
        <p14:creationId xmlns:p14="http://schemas.microsoft.com/office/powerpoint/2010/main" val="4059540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22</a:t>
            </a:fld>
            <a:endParaRPr lang="en-US"/>
          </a:p>
        </p:txBody>
      </p:sp>
    </p:spTree>
    <p:extLst>
      <p:ext uri="{BB962C8B-B14F-4D97-AF65-F5344CB8AC3E}">
        <p14:creationId xmlns:p14="http://schemas.microsoft.com/office/powerpoint/2010/main" val="353608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24</a:t>
            </a:fld>
            <a:endParaRPr lang="en-US"/>
          </a:p>
        </p:txBody>
      </p:sp>
    </p:spTree>
    <p:extLst>
      <p:ext uri="{BB962C8B-B14F-4D97-AF65-F5344CB8AC3E}">
        <p14:creationId xmlns:p14="http://schemas.microsoft.com/office/powerpoint/2010/main" val="2155382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25</a:t>
            </a:fld>
            <a:endParaRPr lang="en-US"/>
          </a:p>
        </p:txBody>
      </p:sp>
    </p:spTree>
    <p:extLst>
      <p:ext uri="{BB962C8B-B14F-4D97-AF65-F5344CB8AC3E}">
        <p14:creationId xmlns:p14="http://schemas.microsoft.com/office/powerpoint/2010/main" val="342739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26</a:t>
            </a:fld>
            <a:endParaRPr lang="en-US"/>
          </a:p>
        </p:txBody>
      </p:sp>
    </p:spTree>
    <p:extLst>
      <p:ext uri="{BB962C8B-B14F-4D97-AF65-F5344CB8AC3E}">
        <p14:creationId xmlns:p14="http://schemas.microsoft.com/office/powerpoint/2010/main" val="1626939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27</a:t>
            </a:fld>
            <a:endParaRPr lang="en-US"/>
          </a:p>
        </p:txBody>
      </p:sp>
    </p:spTree>
    <p:extLst>
      <p:ext uri="{BB962C8B-B14F-4D97-AF65-F5344CB8AC3E}">
        <p14:creationId xmlns:p14="http://schemas.microsoft.com/office/powerpoint/2010/main" val="63523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28</a:t>
            </a:fld>
            <a:endParaRPr lang="en-US"/>
          </a:p>
        </p:txBody>
      </p:sp>
    </p:spTree>
    <p:extLst>
      <p:ext uri="{BB962C8B-B14F-4D97-AF65-F5344CB8AC3E}">
        <p14:creationId xmlns:p14="http://schemas.microsoft.com/office/powerpoint/2010/main" val="4283657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29</a:t>
            </a:fld>
            <a:endParaRPr lang="en-US"/>
          </a:p>
        </p:txBody>
      </p:sp>
    </p:spTree>
    <p:extLst>
      <p:ext uri="{BB962C8B-B14F-4D97-AF65-F5344CB8AC3E}">
        <p14:creationId xmlns:p14="http://schemas.microsoft.com/office/powerpoint/2010/main" val="225092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30</a:t>
            </a:fld>
            <a:endParaRPr lang="en-US"/>
          </a:p>
        </p:txBody>
      </p:sp>
    </p:spTree>
    <p:extLst>
      <p:ext uri="{BB962C8B-B14F-4D97-AF65-F5344CB8AC3E}">
        <p14:creationId xmlns:p14="http://schemas.microsoft.com/office/powerpoint/2010/main" val="34172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31</a:t>
            </a:fld>
            <a:endParaRPr lang="en-US"/>
          </a:p>
        </p:txBody>
      </p:sp>
    </p:spTree>
    <p:extLst>
      <p:ext uri="{BB962C8B-B14F-4D97-AF65-F5344CB8AC3E}">
        <p14:creationId xmlns:p14="http://schemas.microsoft.com/office/powerpoint/2010/main" val="3454353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32</a:t>
            </a:fld>
            <a:endParaRPr lang="en-US"/>
          </a:p>
        </p:txBody>
      </p:sp>
    </p:spTree>
    <p:extLst>
      <p:ext uri="{BB962C8B-B14F-4D97-AF65-F5344CB8AC3E}">
        <p14:creationId xmlns:p14="http://schemas.microsoft.com/office/powerpoint/2010/main" val="306525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33</a:t>
            </a:fld>
            <a:endParaRPr lang="en-US"/>
          </a:p>
        </p:txBody>
      </p:sp>
    </p:spTree>
    <p:extLst>
      <p:ext uri="{BB962C8B-B14F-4D97-AF65-F5344CB8AC3E}">
        <p14:creationId xmlns:p14="http://schemas.microsoft.com/office/powerpoint/2010/main" val="1369893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 </a:t>
            </a:r>
            <a:r>
              <a:rPr lang="en-US" sz="1200" dirty="0">
                <a:solidFill>
                  <a:schemeClr val="tx1"/>
                </a:solidFill>
              </a:rPr>
              <a:t>Add “</a:t>
            </a:r>
            <a:r>
              <a:rPr lang="en-US" sz="1200" dirty="0" err="1">
                <a:solidFill>
                  <a:schemeClr val="tx1"/>
                </a:solidFill>
              </a:rPr>
              <a:t>tFileOutputDelimited</a:t>
            </a:r>
            <a:r>
              <a:rPr lang="en-US" sz="1200" dirty="0">
                <a:solidFill>
                  <a:schemeClr val="tx1"/>
                </a:solidFill>
              </a:rPr>
              <a:t>” component and link</a:t>
            </a:r>
            <a:endParaRPr lang="en-US" sz="1200" dirty="0"/>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34</a:t>
            </a:fld>
            <a:endParaRPr lang="en-US"/>
          </a:p>
        </p:txBody>
      </p:sp>
    </p:spTree>
    <p:extLst>
      <p:ext uri="{BB962C8B-B14F-4D97-AF65-F5344CB8AC3E}">
        <p14:creationId xmlns:p14="http://schemas.microsoft.com/office/powerpoint/2010/main" val="396396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 </a:t>
            </a:r>
            <a:r>
              <a:rPr lang="en-US" sz="1200" dirty="0">
                <a:solidFill>
                  <a:schemeClr val="tx1"/>
                </a:solidFill>
              </a:rPr>
              <a:t>Add “</a:t>
            </a:r>
            <a:r>
              <a:rPr lang="en-US" sz="1200" dirty="0" err="1">
                <a:solidFill>
                  <a:schemeClr val="tx1"/>
                </a:solidFill>
              </a:rPr>
              <a:t>tFileOutputDelimited</a:t>
            </a:r>
            <a:r>
              <a:rPr lang="en-US" sz="1200" dirty="0">
                <a:solidFill>
                  <a:schemeClr val="tx1"/>
                </a:solidFill>
              </a:rPr>
              <a:t>” component and link</a:t>
            </a:r>
            <a:endParaRPr lang="en-US" sz="1200" dirty="0"/>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35</a:t>
            </a:fld>
            <a:endParaRPr lang="en-US"/>
          </a:p>
        </p:txBody>
      </p:sp>
    </p:spTree>
    <p:extLst>
      <p:ext uri="{BB962C8B-B14F-4D97-AF65-F5344CB8AC3E}">
        <p14:creationId xmlns:p14="http://schemas.microsoft.com/office/powerpoint/2010/main" val="3958046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36</a:t>
            </a:fld>
            <a:endParaRPr lang="en-US"/>
          </a:p>
        </p:txBody>
      </p:sp>
    </p:spTree>
    <p:extLst>
      <p:ext uri="{BB962C8B-B14F-4D97-AF65-F5344CB8AC3E}">
        <p14:creationId xmlns:p14="http://schemas.microsoft.com/office/powerpoint/2010/main" val="993727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37</a:t>
            </a:fld>
            <a:endParaRPr lang="en-US"/>
          </a:p>
        </p:txBody>
      </p:sp>
    </p:spTree>
    <p:extLst>
      <p:ext uri="{BB962C8B-B14F-4D97-AF65-F5344CB8AC3E}">
        <p14:creationId xmlns:p14="http://schemas.microsoft.com/office/powerpoint/2010/main" val="66799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fontAlgn="base">
              <a:buNone/>
            </a:pPr>
            <a:r>
              <a:rPr lang="en-US" sz="2400" b="1" dirty="0"/>
              <a:t>Extract </a:t>
            </a:r>
            <a:r>
              <a:rPr lang="en-US" sz="2400" dirty="0"/>
              <a:t>is the process of </a:t>
            </a:r>
            <a:r>
              <a:rPr lang="en-US" sz="2400" i="1" dirty="0"/>
              <a:t>reading data</a:t>
            </a:r>
            <a:r>
              <a:rPr lang="en-US" sz="2400" dirty="0"/>
              <a:t> from a database. In this stage, the data is collected, often from multiple and different types of sources.</a:t>
            </a:r>
          </a:p>
          <a:p>
            <a:pPr marL="0" indent="0" fontAlgn="base">
              <a:buNone/>
            </a:pPr>
            <a:r>
              <a:rPr lang="en-US" sz="2400" b="1" dirty="0"/>
              <a:t>Transform</a:t>
            </a:r>
            <a:r>
              <a:rPr lang="en-US" sz="2400" dirty="0"/>
              <a:t> is</a:t>
            </a:r>
            <a:r>
              <a:rPr lang="en-US" sz="2400" b="1" dirty="0"/>
              <a:t> </a:t>
            </a:r>
            <a:r>
              <a:rPr lang="en-US" sz="2400" dirty="0"/>
              <a:t>the process of </a:t>
            </a:r>
            <a:r>
              <a:rPr lang="en-US" sz="2400" i="1" dirty="0"/>
              <a:t>converting the extracted data</a:t>
            </a:r>
            <a:r>
              <a:rPr lang="en-US" sz="2400" dirty="0"/>
              <a:t> from its previous form into the form it needs to be in so that it can be placed into another database. Transformation occurs by using rules or lookup tables or by combining the data with other data.</a:t>
            </a:r>
            <a:r>
              <a:rPr lang="th-TH" sz="2400" dirty="0"/>
              <a: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en-US" sz="2400" dirty="0">
                <a:solidFill>
                  <a:srgbClr val="FF3300"/>
                </a:solidFill>
              </a:rPr>
              <a:t>— improving data quality and compliance. ETL yields transformed data through these methods: Cleaning, Filtering, Joining, Sorting, Splitting, Deduplication, Summarization</a:t>
            </a:r>
            <a:endParaRPr lang="th-TH" altLang="en-US" sz="2400" dirty="0">
              <a:solidFill>
                <a:srgbClr val="FF3300"/>
              </a:solidFill>
            </a:endParaRPr>
          </a:p>
          <a:p>
            <a:pPr marL="0" indent="0" fontAlgn="base">
              <a:buNone/>
            </a:pPr>
            <a:endParaRPr lang="en-US" sz="2400" dirty="0"/>
          </a:p>
          <a:p>
            <a:pPr marL="0" indent="0" fontAlgn="base">
              <a:buNone/>
            </a:pPr>
            <a:r>
              <a:rPr lang="en-US" sz="2400" b="1" dirty="0"/>
              <a:t>Load</a:t>
            </a:r>
            <a:r>
              <a:rPr lang="en-US" sz="2400" dirty="0"/>
              <a:t> is the process of </a:t>
            </a:r>
            <a:r>
              <a:rPr lang="en-US" sz="2400" i="1" dirty="0"/>
              <a:t>writing the data</a:t>
            </a:r>
            <a:r>
              <a:rPr lang="en-US" sz="2400" dirty="0"/>
              <a:t> into the target database.</a:t>
            </a:r>
          </a:p>
          <a:p>
            <a:pPr>
              <a:lnSpc>
                <a:spcPct val="90000"/>
              </a:lnSpc>
              <a:buFont typeface="Wingdings" pitchFamily="2" charset="2"/>
              <a:buChar char="Ø"/>
            </a:pPr>
            <a:endParaRPr lang="en-US" altLang="en-US" sz="2400" dirty="0">
              <a:solidFill>
                <a:schemeClr val="tx1">
                  <a:lumMod val="65000"/>
                  <a:lumOff val="35000"/>
                </a:schemeClr>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38</a:t>
            </a:fld>
            <a:endParaRPr lang="en-US"/>
          </a:p>
        </p:txBody>
      </p:sp>
    </p:spTree>
    <p:extLst>
      <p:ext uri="{BB962C8B-B14F-4D97-AF65-F5344CB8AC3E}">
        <p14:creationId xmlns:p14="http://schemas.microsoft.com/office/powerpoint/2010/main" val="246342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39</a:t>
            </a:fld>
            <a:endParaRPr lang="en-US"/>
          </a:p>
        </p:txBody>
      </p:sp>
    </p:spTree>
    <p:extLst>
      <p:ext uri="{BB962C8B-B14F-4D97-AF65-F5344CB8AC3E}">
        <p14:creationId xmlns:p14="http://schemas.microsoft.com/office/powerpoint/2010/main" val="2352976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40</a:t>
            </a:fld>
            <a:endParaRPr lang="en-US"/>
          </a:p>
        </p:txBody>
      </p:sp>
    </p:spTree>
    <p:extLst>
      <p:ext uri="{BB962C8B-B14F-4D97-AF65-F5344CB8AC3E}">
        <p14:creationId xmlns:p14="http://schemas.microsoft.com/office/powerpoint/2010/main" val="3766296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41</a:t>
            </a:fld>
            <a:endParaRPr lang="en-US"/>
          </a:p>
        </p:txBody>
      </p:sp>
    </p:spTree>
    <p:extLst>
      <p:ext uri="{BB962C8B-B14F-4D97-AF65-F5344CB8AC3E}">
        <p14:creationId xmlns:p14="http://schemas.microsoft.com/office/powerpoint/2010/main" val="1706452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42</a:t>
            </a:fld>
            <a:endParaRPr lang="en-US"/>
          </a:p>
        </p:txBody>
      </p:sp>
    </p:spTree>
    <p:extLst>
      <p:ext uri="{BB962C8B-B14F-4D97-AF65-F5344CB8AC3E}">
        <p14:creationId xmlns:p14="http://schemas.microsoft.com/office/powerpoint/2010/main" val="283457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43</a:t>
            </a:fld>
            <a:endParaRPr lang="en-US"/>
          </a:p>
        </p:txBody>
      </p:sp>
    </p:spTree>
    <p:extLst>
      <p:ext uri="{BB962C8B-B14F-4D97-AF65-F5344CB8AC3E}">
        <p14:creationId xmlns:p14="http://schemas.microsoft.com/office/powerpoint/2010/main" val="743972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44</a:t>
            </a:fld>
            <a:endParaRPr lang="en-US"/>
          </a:p>
        </p:txBody>
      </p:sp>
    </p:spTree>
    <p:extLst>
      <p:ext uri="{BB962C8B-B14F-4D97-AF65-F5344CB8AC3E}">
        <p14:creationId xmlns:p14="http://schemas.microsoft.com/office/powerpoint/2010/main" val="2327502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45</a:t>
            </a:fld>
            <a:endParaRPr lang="en-US"/>
          </a:p>
        </p:txBody>
      </p:sp>
    </p:spTree>
    <p:extLst>
      <p:ext uri="{BB962C8B-B14F-4D97-AF65-F5344CB8AC3E}">
        <p14:creationId xmlns:p14="http://schemas.microsoft.com/office/powerpoint/2010/main" val="512203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46</a:t>
            </a:fld>
            <a:endParaRPr lang="en-US"/>
          </a:p>
        </p:txBody>
      </p:sp>
    </p:spTree>
    <p:extLst>
      <p:ext uri="{BB962C8B-B14F-4D97-AF65-F5344CB8AC3E}">
        <p14:creationId xmlns:p14="http://schemas.microsoft.com/office/powerpoint/2010/main" val="2852989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47</a:t>
            </a:fld>
            <a:endParaRPr lang="en-US"/>
          </a:p>
        </p:txBody>
      </p:sp>
    </p:spTree>
    <p:extLst>
      <p:ext uri="{BB962C8B-B14F-4D97-AF65-F5344CB8AC3E}">
        <p14:creationId xmlns:p14="http://schemas.microsoft.com/office/powerpoint/2010/main" val="1084361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a:t>
            </a:fld>
            <a:endParaRPr lang="en-US"/>
          </a:p>
        </p:txBody>
      </p:sp>
    </p:spTree>
    <p:extLst>
      <p:ext uri="{BB962C8B-B14F-4D97-AF65-F5344CB8AC3E}">
        <p14:creationId xmlns:p14="http://schemas.microsoft.com/office/powerpoint/2010/main" val="4011260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TH" dirty="0"/>
              <a:t>ongo </a:t>
            </a:r>
            <a:r>
              <a:rPr lang="th-TH" dirty="0"/>
              <a:t>เอา </a:t>
            </a:r>
            <a:r>
              <a:rPr lang="en-US" dirty="0" err="1"/>
              <a:t>BirthDate</a:t>
            </a:r>
            <a:r>
              <a:rPr lang="en-US" dirty="0"/>
              <a:t> </a:t>
            </a:r>
            <a:r>
              <a:rPr lang="th-TH" dirty="0"/>
              <a:t>ออก</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48</a:t>
            </a:fld>
            <a:endParaRPr lang="en-US"/>
          </a:p>
        </p:txBody>
      </p:sp>
    </p:spTree>
    <p:extLst>
      <p:ext uri="{BB962C8B-B14F-4D97-AF65-F5344CB8AC3E}">
        <p14:creationId xmlns:p14="http://schemas.microsoft.com/office/powerpoint/2010/main" val="1605636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49</a:t>
            </a:fld>
            <a:endParaRPr lang="en-US"/>
          </a:p>
        </p:txBody>
      </p:sp>
    </p:spTree>
    <p:extLst>
      <p:ext uri="{BB962C8B-B14F-4D97-AF65-F5344CB8AC3E}">
        <p14:creationId xmlns:p14="http://schemas.microsoft.com/office/powerpoint/2010/main" val="4042046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50</a:t>
            </a:fld>
            <a:endParaRPr lang="en-US"/>
          </a:p>
        </p:txBody>
      </p:sp>
    </p:spTree>
    <p:extLst>
      <p:ext uri="{BB962C8B-B14F-4D97-AF65-F5344CB8AC3E}">
        <p14:creationId xmlns:p14="http://schemas.microsoft.com/office/powerpoint/2010/main" val="379280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51</a:t>
            </a:fld>
            <a:endParaRPr lang="en-US"/>
          </a:p>
        </p:txBody>
      </p:sp>
    </p:spTree>
    <p:extLst>
      <p:ext uri="{BB962C8B-B14F-4D97-AF65-F5344CB8AC3E}">
        <p14:creationId xmlns:p14="http://schemas.microsoft.com/office/powerpoint/2010/main" val="1686758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52</a:t>
            </a:fld>
            <a:endParaRPr lang="en-US"/>
          </a:p>
        </p:txBody>
      </p:sp>
    </p:spTree>
    <p:extLst>
      <p:ext uri="{BB962C8B-B14F-4D97-AF65-F5344CB8AC3E}">
        <p14:creationId xmlns:p14="http://schemas.microsoft.com/office/powerpoint/2010/main" val="1769642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53</a:t>
            </a:fld>
            <a:endParaRPr lang="en-US"/>
          </a:p>
        </p:txBody>
      </p:sp>
    </p:spTree>
    <p:extLst>
      <p:ext uri="{BB962C8B-B14F-4D97-AF65-F5344CB8AC3E}">
        <p14:creationId xmlns:p14="http://schemas.microsoft.com/office/powerpoint/2010/main" val="31555889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55</a:t>
            </a:fld>
            <a:endParaRPr lang="en-US"/>
          </a:p>
        </p:txBody>
      </p:sp>
    </p:spTree>
    <p:extLst>
      <p:ext uri="{BB962C8B-B14F-4D97-AF65-F5344CB8AC3E}">
        <p14:creationId xmlns:p14="http://schemas.microsoft.com/office/powerpoint/2010/main" val="4240918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56</a:t>
            </a:fld>
            <a:endParaRPr lang="en-US"/>
          </a:p>
        </p:txBody>
      </p:sp>
    </p:spTree>
    <p:extLst>
      <p:ext uri="{BB962C8B-B14F-4D97-AF65-F5344CB8AC3E}">
        <p14:creationId xmlns:p14="http://schemas.microsoft.com/office/powerpoint/2010/main" val="1743659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57</a:t>
            </a:fld>
            <a:endParaRPr lang="en-US"/>
          </a:p>
        </p:txBody>
      </p:sp>
    </p:spTree>
    <p:extLst>
      <p:ext uri="{BB962C8B-B14F-4D97-AF65-F5344CB8AC3E}">
        <p14:creationId xmlns:p14="http://schemas.microsoft.com/office/powerpoint/2010/main" val="2592392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58</a:t>
            </a:fld>
            <a:endParaRPr lang="en-US"/>
          </a:p>
        </p:txBody>
      </p:sp>
    </p:spTree>
    <p:extLst>
      <p:ext uri="{BB962C8B-B14F-4D97-AF65-F5344CB8AC3E}">
        <p14:creationId xmlns:p14="http://schemas.microsoft.com/office/powerpoint/2010/main" val="99457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90000"/>
              </a:lnSpc>
              <a:buFont typeface="Wingdings" pitchFamily="2" charset="2"/>
              <a:buChar char="Ø"/>
            </a:pPr>
            <a:r>
              <a:rPr lang="en-US" altLang="en-US" sz="2400" dirty="0">
                <a:solidFill>
                  <a:schemeClr val="tx1">
                    <a:lumMod val="65000"/>
                    <a:lumOff val="35000"/>
                  </a:schemeClr>
                </a:solidFill>
              </a:rPr>
              <a:t>Talend Open Studio is a free open source ETL tool for Data Integration and Big Data. It is an Eclipse based developer tool and job designer. You just need to Drag and Drop components and connect them to create and run ETL or ETL Jobs. The tool will create the Java code for the job automatically and you need not write a single line of code.</a:t>
            </a:r>
          </a:p>
          <a:p>
            <a:pPr>
              <a:lnSpc>
                <a:spcPct val="90000"/>
              </a:lnSpc>
              <a:buFont typeface="Wingdings" pitchFamily="2" charset="2"/>
              <a:buChar char="Ø"/>
            </a:pPr>
            <a:r>
              <a:rPr lang="en-US" altLang="en-US" sz="2400" dirty="0">
                <a:solidFill>
                  <a:schemeClr val="tx1">
                    <a:lumMod val="65000"/>
                    <a:lumOff val="35000"/>
                  </a:schemeClr>
                </a:solidFill>
              </a:rPr>
              <a:t>Data Integration – connect data from a range of sources into a clean, complete, and uncompromised source of truth</a:t>
            </a:r>
          </a:p>
          <a:p>
            <a:pPr>
              <a:lnSpc>
                <a:spcPct val="90000"/>
              </a:lnSpc>
              <a:buFont typeface="Wingdings" pitchFamily="2" charset="2"/>
              <a:buChar char="Ø"/>
            </a:pPr>
            <a:r>
              <a:rPr lang="en-US" altLang="en-US" sz="2400" dirty="0">
                <a:solidFill>
                  <a:schemeClr val="tx1">
                    <a:lumMod val="65000"/>
                    <a:lumOff val="35000"/>
                  </a:schemeClr>
                </a:solidFill>
              </a:rPr>
              <a:t>Pipeline designer – design, deploy and reuse data pipeline</a:t>
            </a:r>
          </a:p>
          <a:p>
            <a:pPr>
              <a:lnSpc>
                <a:spcPct val="90000"/>
              </a:lnSpc>
              <a:buFont typeface="Wingdings" pitchFamily="2" charset="2"/>
              <a:buChar char="Ø"/>
            </a:pPr>
            <a:endParaRPr lang="en-US" altLang="en-US" sz="2400" dirty="0">
              <a:solidFill>
                <a:schemeClr val="tx1">
                  <a:lumMod val="65000"/>
                  <a:lumOff val="35000"/>
                </a:schemeClr>
              </a:solidFill>
            </a:endParaRPr>
          </a:p>
        </p:txBody>
      </p:sp>
    </p:spTree>
    <p:extLst>
      <p:ext uri="{BB962C8B-B14F-4D97-AF65-F5344CB8AC3E}">
        <p14:creationId xmlns:p14="http://schemas.microsoft.com/office/powerpoint/2010/main" val="2613860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59</a:t>
            </a:fld>
            <a:endParaRPr lang="en-US"/>
          </a:p>
        </p:txBody>
      </p:sp>
    </p:spTree>
    <p:extLst>
      <p:ext uri="{BB962C8B-B14F-4D97-AF65-F5344CB8AC3E}">
        <p14:creationId xmlns:p14="http://schemas.microsoft.com/office/powerpoint/2010/main" val="2381058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60</a:t>
            </a:fld>
            <a:endParaRPr lang="en-US"/>
          </a:p>
        </p:txBody>
      </p:sp>
    </p:spTree>
    <p:extLst>
      <p:ext uri="{BB962C8B-B14F-4D97-AF65-F5344CB8AC3E}">
        <p14:creationId xmlns:p14="http://schemas.microsoft.com/office/powerpoint/2010/main" val="3655295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61</a:t>
            </a:fld>
            <a:endParaRPr lang="en-US"/>
          </a:p>
        </p:txBody>
      </p:sp>
    </p:spTree>
    <p:extLst>
      <p:ext uri="{BB962C8B-B14F-4D97-AF65-F5344CB8AC3E}">
        <p14:creationId xmlns:p14="http://schemas.microsoft.com/office/powerpoint/2010/main" val="3527312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62</a:t>
            </a:fld>
            <a:endParaRPr lang="en-US"/>
          </a:p>
        </p:txBody>
      </p:sp>
    </p:spTree>
    <p:extLst>
      <p:ext uri="{BB962C8B-B14F-4D97-AF65-F5344CB8AC3E}">
        <p14:creationId xmlns:p14="http://schemas.microsoft.com/office/powerpoint/2010/main" val="866727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eaLnBrk="1" hangingPunct="1"/>
            <a:fld id="{663017D9-6A60-4FA7-BE8D-F169153D3FF0}" type="slidenum">
              <a:rPr lang="en-US" altLang="en-US">
                <a:latin typeface="Times New Roman" panose="02020603050405020304" pitchFamily="18" charset="0"/>
              </a:rPr>
              <a:pPr eaLnBrk="1" hangingPunct="1"/>
              <a:t>64</a:t>
            </a:fld>
            <a:endParaRPr lang="th-TH" altLang="en-US">
              <a:latin typeface="Times New Roman" panose="02020603050405020304"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023037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0149a773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40149a773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2">
              <a:lnSpc>
                <a:spcPct val="90000"/>
              </a:lnSpc>
              <a:buNone/>
            </a:pPr>
            <a:r>
              <a:rPr lang="en-US" dirty="0"/>
              <a:t>https://</a:t>
            </a:r>
            <a:r>
              <a:rPr lang="en-US" dirty="0" err="1"/>
              <a:t>www.talend.com</a:t>
            </a:r>
            <a:r>
              <a:rPr lang="en-US" dirty="0"/>
              <a:t>/products/big-data/big-data-open-studio/</a:t>
            </a:r>
            <a:endParaRPr dirty="0"/>
          </a:p>
        </p:txBody>
      </p:sp>
    </p:spTree>
    <p:extLst>
      <p:ext uri="{BB962C8B-B14F-4D97-AF65-F5344CB8AC3E}">
        <p14:creationId xmlns:p14="http://schemas.microsoft.com/office/powerpoint/2010/main" val="250765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technical implementation/graphical representation of the business model. In this design, one or more components are connected with each other to run a data integration process. when you drag and drop components in the design pane and connect then with connectors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job design converts everything to code and creates a complete runnable program which forms the data flow.</a:t>
            </a:r>
            <a:endParaRPr lang="en-TH" dirty="0"/>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11</a:t>
            </a:fld>
            <a:endParaRPr lang="en-US"/>
          </a:p>
        </p:txBody>
      </p:sp>
    </p:spTree>
    <p:extLst>
      <p:ext uri="{BB962C8B-B14F-4D97-AF65-F5344CB8AC3E}">
        <p14:creationId xmlns:p14="http://schemas.microsoft.com/office/powerpoint/2010/main" val="68978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2">
              <a:lnSpc>
                <a:spcPct val="90000"/>
              </a:lnSpc>
              <a:buNone/>
            </a:pPr>
            <a:r>
              <a:rPr lang="en-US" dirty="0"/>
              <a:t>https://www.tutorialspoint.com/talend/talend_job_design.htm</a:t>
            </a:r>
            <a:endParaRPr dirty="0"/>
          </a:p>
        </p:txBody>
      </p:sp>
    </p:spTree>
    <p:extLst>
      <p:ext uri="{BB962C8B-B14F-4D97-AF65-F5344CB8AC3E}">
        <p14:creationId xmlns:p14="http://schemas.microsoft.com/office/powerpoint/2010/main" val="66487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2">
              <a:lnSpc>
                <a:spcPct val="90000"/>
              </a:lnSpc>
              <a:buNone/>
            </a:pPr>
            <a:r>
              <a:rPr lang="en-US" dirty="0"/>
              <a:t>https://www.tutorialspoint.com/talend/talend_job_design.htm</a:t>
            </a:r>
            <a:endParaRPr dirty="0"/>
          </a:p>
        </p:txBody>
      </p:sp>
    </p:spTree>
    <p:extLst>
      <p:ext uri="{BB962C8B-B14F-4D97-AF65-F5344CB8AC3E}">
        <p14:creationId xmlns:p14="http://schemas.microsoft.com/office/powerpoint/2010/main" val="3035004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7"/>
          <p:cNvSpPr txBox="1">
            <a:spLocks noGrp="1"/>
          </p:cNvSpPr>
          <p:nvPr>
            <p:ph type="body" idx="1"/>
          </p:nvPr>
        </p:nvSpPr>
        <p:spPr>
          <a:xfrm>
            <a:off x="1048200" y="1600200"/>
            <a:ext cx="3226400" cy="4967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9" name="Google Shape;49;p7"/>
          <p:cNvSpPr txBox="1">
            <a:spLocks noGrp="1"/>
          </p:cNvSpPr>
          <p:nvPr>
            <p:ph type="body" idx="2"/>
          </p:nvPr>
        </p:nvSpPr>
        <p:spPr>
          <a:xfrm>
            <a:off x="4439989" y="1600200"/>
            <a:ext cx="3226400" cy="4967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0" name="Google Shape;50;p7"/>
          <p:cNvSpPr txBox="1">
            <a:spLocks noGrp="1"/>
          </p:cNvSpPr>
          <p:nvPr>
            <p:ph type="body" idx="3"/>
          </p:nvPr>
        </p:nvSpPr>
        <p:spPr>
          <a:xfrm>
            <a:off x="7831779" y="1600200"/>
            <a:ext cx="3226400" cy="4967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1" name="Google Shape;51;p7"/>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983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2" name="Google Shape;62;p11"/>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124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sherinclaudia/movie-rating-predic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L6usQ1KbSR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hyperlink" Target="https://www.talend.com/free-tri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talend.com/products/data-integration/data-integration-open-studio/"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talend.com/resources/discovering-talend-studio/"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tutorialspoint.com/talend/index.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178D31F-2FFC-4036-8518-795F22D5A1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9" b="13641"/>
          <a:stretch/>
        </p:blipFill>
        <p:spPr bwMode="auto">
          <a:xfrm>
            <a:off x="-1" y="274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72429" y="2791513"/>
            <a:ext cx="6470692" cy="1229306"/>
          </a:xfrm>
        </p:spPr>
        <p:txBody>
          <a:bodyPr>
            <a:normAutofit/>
          </a:bodyPr>
          <a:lstStyle/>
          <a:p>
            <a:r>
              <a:rPr lang="en-US" sz="5400" dirty="0">
                <a:solidFill>
                  <a:schemeClr val="tx1"/>
                </a:solidFill>
              </a:rPr>
              <a:t>AT82.02</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72429" y="4195868"/>
            <a:ext cx="6470693" cy="1385782"/>
          </a:xfrm>
        </p:spPr>
        <p:txBody>
          <a:bodyPr>
            <a:normAutofit/>
          </a:bodyPr>
          <a:lstStyle/>
          <a:p>
            <a:r>
              <a:rPr lang="en-US" b="1" dirty="0"/>
              <a:t>Data Modeling and Management</a:t>
            </a:r>
          </a:p>
          <a:p>
            <a:r>
              <a:rPr lang="en-US" dirty="0"/>
              <a:t>Lab9: Data Engineering</a:t>
            </a:r>
          </a:p>
        </p:txBody>
      </p:sp>
      <p:cxnSp>
        <p:nvCxnSpPr>
          <p:cNvPr id="36" name="Straight Connector 3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EB30B7D-2E87-422A-8586-872F12C6FA1E}"/>
              </a:ext>
            </a:extLst>
          </p:cNvPr>
          <p:cNvSpPr/>
          <p:nvPr/>
        </p:nvSpPr>
        <p:spPr>
          <a:xfrm>
            <a:off x="7459321" y="6400799"/>
            <a:ext cx="4741383" cy="48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416EC6-351B-4E0C-8499-972A395C48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9413" y="6420425"/>
            <a:ext cx="2102177" cy="431624"/>
          </a:xfrm>
          <a:prstGeom prst="rect">
            <a:avLst/>
          </a:prstGeom>
        </p:spPr>
      </p:pic>
      <p:pic>
        <p:nvPicPr>
          <p:cNvPr id="8" name="Picture 7">
            <a:extLst>
              <a:ext uri="{FF2B5EF4-FFF2-40B4-BE49-F238E27FC236}">
                <a16:creationId xmlns:a16="http://schemas.microsoft.com/office/drawing/2014/main" id="{049DD079-0508-46E4-9BF6-0071767847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7568" y="6133767"/>
            <a:ext cx="1742160" cy="998690"/>
          </a:xfrm>
          <a:prstGeom prst="rect">
            <a:avLst/>
          </a:prstGeom>
        </p:spPr>
      </p:pic>
      <p:pic>
        <p:nvPicPr>
          <p:cNvPr id="1026" name="Picture 2" descr="Logo | Asian Institute of Technology">
            <a:extLst>
              <a:ext uri="{FF2B5EF4-FFF2-40B4-BE49-F238E27FC236}">
                <a16:creationId xmlns:a16="http://schemas.microsoft.com/office/drawing/2014/main" id="{B8C48FB4-6D14-4F7E-890F-C3D71666C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9728" y="6400800"/>
            <a:ext cx="449865" cy="44986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3D25AB6-9148-417B-8F5C-54AD8261944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CD25-B6DA-4C2C-B6DE-82F8C9ED6870}"/>
              </a:ext>
            </a:extLst>
          </p:cNvPr>
          <p:cNvSpPr>
            <a:spLocks noGrp="1"/>
          </p:cNvSpPr>
          <p:nvPr>
            <p:ph type="title"/>
          </p:nvPr>
        </p:nvSpPr>
        <p:spPr/>
        <p:txBody>
          <a:bodyPr/>
          <a:lstStyle/>
          <a:p>
            <a:r>
              <a:rPr lang="en-US" dirty="0"/>
              <a:t>Components for Data Integration</a:t>
            </a:r>
          </a:p>
        </p:txBody>
      </p:sp>
      <p:graphicFrame>
        <p:nvGraphicFramePr>
          <p:cNvPr id="5" name="Table 5">
            <a:extLst>
              <a:ext uri="{FF2B5EF4-FFF2-40B4-BE49-F238E27FC236}">
                <a16:creationId xmlns:a16="http://schemas.microsoft.com/office/drawing/2014/main" id="{280F3766-63AF-4C61-B571-E112ABE9D570}"/>
              </a:ext>
            </a:extLst>
          </p:cNvPr>
          <p:cNvGraphicFramePr>
            <a:graphicFrameLocks noGrp="1"/>
          </p:cNvGraphicFramePr>
          <p:nvPr>
            <p:ph idx="1"/>
            <p:extLst>
              <p:ext uri="{D42A27DB-BD31-4B8C-83A1-F6EECF244321}">
                <p14:modId xmlns:p14="http://schemas.microsoft.com/office/powerpoint/2010/main" val="2773078838"/>
              </p:ext>
            </p:extLst>
          </p:nvPr>
        </p:nvGraphicFramePr>
        <p:xfrm>
          <a:off x="1256873" y="1929349"/>
          <a:ext cx="10058397" cy="4394200"/>
        </p:xfrm>
        <a:graphic>
          <a:graphicData uri="http://schemas.openxmlformats.org/drawingml/2006/table">
            <a:tbl>
              <a:tblPr firstRow="1" bandRow="1">
                <a:tableStyleId>{7DF18680-E054-41AD-8BC1-D1AEF772440D}</a:tableStyleId>
              </a:tblPr>
              <a:tblGrid>
                <a:gridCol w="621478">
                  <a:extLst>
                    <a:ext uri="{9D8B030D-6E8A-4147-A177-3AD203B41FA5}">
                      <a16:colId xmlns:a16="http://schemas.microsoft.com/office/drawing/2014/main" val="4106601472"/>
                    </a:ext>
                  </a:extLst>
                </a:gridCol>
                <a:gridCol w="2772477">
                  <a:extLst>
                    <a:ext uri="{9D8B030D-6E8A-4147-A177-3AD203B41FA5}">
                      <a16:colId xmlns:a16="http://schemas.microsoft.com/office/drawing/2014/main" val="373825568"/>
                    </a:ext>
                  </a:extLst>
                </a:gridCol>
                <a:gridCol w="6664442">
                  <a:extLst>
                    <a:ext uri="{9D8B030D-6E8A-4147-A177-3AD203B41FA5}">
                      <a16:colId xmlns:a16="http://schemas.microsoft.com/office/drawing/2014/main" val="2353368650"/>
                    </a:ext>
                  </a:extLst>
                </a:gridCol>
              </a:tblGrid>
              <a:tr h="370840">
                <a:tc>
                  <a:txBody>
                    <a:bodyPr/>
                    <a:lstStyle/>
                    <a:p>
                      <a:r>
                        <a:rPr lang="en-US" dirty="0"/>
                        <a:t>No</a:t>
                      </a:r>
                    </a:p>
                  </a:txBody>
                  <a:tcPr/>
                </a:tc>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2343708698"/>
                  </a:ext>
                </a:extLst>
              </a:tr>
              <a:tr h="370840">
                <a:tc>
                  <a:txBody>
                    <a:bodyPr/>
                    <a:lstStyle/>
                    <a:p>
                      <a:r>
                        <a:rPr lang="en-US" dirty="0"/>
                        <a:t>11</a:t>
                      </a:r>
                    </a:p>
                  </a:txBody>
                  <a:tcPr/>
                </a:tc>
                <a:tc>
                  <a:txBody>
                    <a:bodyPr/>
                    <a:lstStyle/>
                    <a:p>
                      <a:r>
                        <a:rPr lang="en-US" sz="1800" b="0" i="0" kern="1200" dirty="0" err="1">
                          <a:solidFill>
                            <a:schemeClr val="dk1"/>
                          </a:solidFill>
                          <a:effectLst/>
                          <a:latin typeface="+mn-lt"/>
                          <a:ea typeface="+mn-ea"/>
                          <a:cs typeface="+mn-cs"/>
                        </a:rPr>
                        <a:t>tPreJob</a:t>
                      </a:r>
                      <a:r>
                        <a:rPr lang="en-US" sz="1800" b="0" i="0" kern="1200" dirty="0">
                          <a:solidFill>
                            <a:schemeClr val="dk1"/>
                          </a:solidFill>
                          <a:effectLst/>
                          <a:latin typeface="+mn-lt"/>
                          <a:ea typeface="+mn-ea"/>
                          <a:cs typeface="+mn-cs"/>
                        </a:rPr>
                        <a:t> </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Defines the sub jobs that will run before your actual job starts</a:t>
                      </a:r>
                    </a:p>
                  </a:txBody>
                  <a:tcPr/>
                </a:tc>
                <a:extLst>
                  <a:ext uri="{0D108BD9-81ED-4DB2-BD59-A6C34878D82A}">
                    <a16:rowId xmlns:a16="http://schemas.microsoft.com/office/drawing/2014/main" val="3605555494"/>
                  </a:ext>
                </a:extLst>
              </a:tr>
              <a:tr h="370840">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rgbClr val="C00000"/>
                          </a:solidFill>
                          <a:effectLst/>
                          <a:latin typeface="+mn-lt"/>
                          <a:ea typeface="+mn-ea"/>
                          <a:cs typeface="+mn-cs"/>
                        </a:rPr>
                        <a:t>tMap</a:t>
                      </a:r>
                      <a:r>
                        <a:rPr lang="en-US" sz="1800" b="0" i="0" kern="1200" dirty="0">
                          <a:solidFill>
                            <a:schemeClr val="dk1"/>
                          </a:solidFill>
                          <a:effectLst/>
                          <a:latin typeface="+mn-lt"/>
                          <a:ea typeface="+mn-ea"/>
                          <a:cs typeface="+mn-cs"/>
                        </a:rPr>
                        <a:t> </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Acts as a plugin in Talend studio. It takes data from one or more sources, transforms it, and then sends the transformed data to one or more destinations.</a:t>
                      </a:r>
                    </a:p>
                  </a:txBody>
                  <a:tcPr/>
                </a:tc>
                <a:extLst>
                  <a:ext uri="{0D108BD9-81ED-4DB2-BD59-A6C34878D82A}">
                    <a16:rowId xmlns:a16="http://schemas.microsoft.com/office/drawing/2014/main" val="3441108141"/>
                  </a:ext>
                </a:extLst>
              </a:tr>
              <a:tr h="370840">
                <a:tc>
                  <a:txBody>
                    <a:bodyPr/>
                    <a:lstStyle/>
                    <a:p>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tJoin</a:t>
                      </a:r>
                      <a:r>
                        <a:rPr lang="en-US" sz="1800" b="0" i="0" kern="1200" dirty="0">
                          <a:solidFill>
                            <a:schemeClr val="dk1"/>
                          </a:solidFill>
                          <a:effectLst/>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Joins 2 tables by performing inner and outer joins between the main flow and the lookup flow.</a:t>
                      </a:r>
                    </a:p>
                    <a:p>
                      <a:endParaRPr lang="en-US" dirty="0"/>
                    </a:p>
                  </a:txBody>
                  <a:tcPr/>
                </a:tc>
                <a:extLst>
                  <a:ext uri="{0D108BD9-81ED-4DB2-BD59-A6C34878D82A}">
                    <a16:rowId xmlns:a16="http://schemas.microsoft.com/office/drawing/2014/main" val="4070004365"/>
                  </a:ext>
                </a:extLst>
              </a:tr>
              <a:tr h="370840">
                <a:tc>
                  <a:txBody>
                    <a:bodyPr/>
                    <a:lstStyle/>
                    <a:p>
                      <a:r>
                        <a:rPr lang="en-US"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tJava</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Enables you to use personalized java code in the Talend program.</a:t>
                      </a:r>
                    </a:p>
                    <a:p>
                      <a:endParaRPr lang="en-US" dirty="0"/>
                    </a:p>
                  </a:txBody>
                  <a:tcPr/>
                </a:tc>
                <a:extLst>
                  <a:ext uri="{0D108BD9-81ED-4DB2-BD59-A6C34878D82A}">
                    <a16:rowId xmlns:a16="http://schemas.microsoft.com/office/drawing/2014/main" val="4046500551"/>
                  </a:ext>
                </a:extLst>
              </a:tr>
              <a:tr h="370840">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tRunJob</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Manages complex job systems by running one Talend job after another.</a:t>
                      </a:r>
                    </a:p>
                    <a:p>
                      <a:endParaRPr lang="en-US" dirty="0"/>
                    </a:p>
                  </a:txBody>
                  <a:tcPr/>
                </a:tc>
                <a:extLst>
                  <a:ext uri="{0D108BD9-81ED-4DB2-BD59-A6C34878D82A}">
                    <a16:rowId xmlns:a16="http://schemas.microsoft.com/office/drawing/2014/main" val="2823527355"/>
                  </a:ext>
                </a:extLst>
              </a:tr>
            </a:tbl>
          </a:graphicData>
        </a:graphic>
      </p:graphicFrame>
      <p:sp>
        <p:nvSpPr>
          <p:cNvPr id="4" name="Slide Number Placeholder 3">
            <a:extLst>
              <a:ext uri="{FF2B5EF4-FFF2-40B4-BE49-F238E27FC236}">
                <a16:creationId xmlns:a16="http://schemas.microsoft.com/office/drawing/2014/main" id="{BEB960AC-2AFC-40CB-AE9D-DB26506302E3}"/>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67907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FD4C-B158-2E49-859B-5B295F9B0137}"/>
              </a:ext>
            </a:extLst>
          </p:cNvPr>
          <p:cNvSpPr>
            <a:spLocks noGrp="1"/>
          </p:cNvSpPr>
          <p:nvPr>
            <p:ph type="title"/>
          </p:nvPr>
        </p:nvSpPr>
        <p:spPr/>
        <p:txBody>
          <a:bodyPr/>
          <a:lstStyle/>
          <a:p>
            <a:r>
              <a:rPr lang="en-TH" dirty="0"/>
              <a:t>Definition</a:t>
            </a:r>
          </a:p>
        </p:txBody>
      </p:sp>
      <p:sp>
        <p:nvSpPr>
          <p:cNvPr id="4" name="Slide Number Placeholder 3">
            <a:extLst>
              <a:ext uri="{FF2B5EF4-FFF2-40B4-BE49-F238E27FC236}">
                <a16:creationId xmlns:a16="http://schemas.microsoft.com/office/drawing/2014/main" id="{9D137CFF-3C93-A54F-B6FD-A0F7055DCA9D}"/>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Rounded Rectangle 5">
            <a:extLst>
              <a:ext uri="{FF2B5EF4-FFF2-40B4-BE49-F238E27FC236}">
                <a16:creationId xmlns:a16="http://schemas.microsoft.com/office/drawing/2014/main" id="{C42F396E-5BF7-E949-9E7B-C7E386968AE3}"/>
              </a:ext>
            </a:extLst>
          </p:cNvPr>
          <p:cNvSpPr/>
          <p:nvPr/>
        </p:nvSpPr>
        <p:spPr>
          <a:xfrm>
            <a:off x="640080" y="4016663"/>
            <a:ext cx="8382000" cy="196734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dirty="0">
                <a:highlight>
                  <a:srgbClr val="CCFFCC"/>
                </a:highlight>
              </a:rPr>
              <a:t>Metadata</a:t>
            </a:r>
          </a:p>
          <a:p>
            <a:pPr marL="285750" indent="-285750">
              <a:buFont typeface="Arial" panose="020B0604020202020204" pitchFamily="34" charset="0"/>
              <a:buChar char="•"/>
            </a:pPr>
            <a:r>
              <a:rPr lang="en-US" dirty="0"/>
              <a:t>Metadata basically means data about data. </a:t>
            </a:r>
          </a:p>
          <a:p>
            <a:pPr marL="285750" indent="-285750">
              <a:buFont typeface="Arial" panose="020B0604020202020204" pitchFamily="34" charset="0"/>
              <a:buChar char="•"/>
            </a:pPr>
            <a:r>
              <a:rPr lang="en-US" dirty="0"/>
              <a:t>The main use of metadata in Talend Open Studio is that you can use these data sources in several jobs just by a simple drag and drop from the Metadata in repository panel. </a:t>
            </a:r>
          </a:p>
        </p:txBody>
      </p:sp>
      <p:pic>
        <p:nvPicPr>
          <p:cNvPr id="8" name="Picture 7">
            <a:extLst>
              <a:ext uri="{FF2B5EF4-FFF2-40B4-BE49-F238E27FC236}">
                <a16:creationId xmlns:a16="http://schemas.microsoft.com/office/drawing/2014/main" id="{05C23180-6A47-EC46-BBE6-CB7E7ADCFA21}"/>
              </a:ext>
            </a:extLst>
          </p:cNvPr>
          <p:cNvPicPr>
            <a:picLocks noChangeAspect="1"/>
          </p:cNvPicPr>
          <p:nvPr/>
        </p:nvPicPr>
        <p:blipFill>
          <a:blip r:embed="rId3"/>
          <a:stretch>
            <a:fillRect/>
          </a:stretch>
        </p:blipFill>
        <p:spPr>
          <a:xfrm>
            <a:off x="9431108" y="2520949"/>
            <a:ext cx="2503297" cy="3463059"/>
          </a:xfrm>
          <a:prstGeom prst="rect">
            <a:avLst/>
          </a:prstGeom>
        </p:spPr>
      </p:pic>
      <p:sp>
        <p:nvSpPr>
          <p:cNvPr id="9" name="Rounded Rectangle 8">
            <a:extLst>
              <a:ext uri="{FF2B5EF4-FFF2-40B4-BE49-F238E27FC236}">
                <a16:creationId xmlns:a16="http://schemas.microsoft.com/office/drawing/2014/main" id="{52934ADF-7825-0E47-B1A3-7D53198EE212}"/>
              </a:ext>
            </a:extLst>
          </p:cNvPr>
          <p:cNvSpPr/>
          <p:nvPr/>
        </p:nvSpPr>
        <p:spPr>
          <a:xfrm>
            <a:off x="640080" y="2156760"/>
            <a:ext cx="8382000" cy="16277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dirty="0">
                <a:highlight>
                  <a:srgbClr val="CCFFCC"/>
                </a:highlight>
              </a:rPr>
              <a:t>Job Design</a:t>
            </a:r>
          </a:p>
          <a:p>
            <a:pPr marL="285750" indent="-285750">
              <a:buFont typeface="Arial" panose="020B0604020202020204" pitchFamily="34" charset="0"/>
              <a:buChar char="•"/>
            </a:pPr>
            <a:r>
              <a:rPr lang="en-US" dirty="0"/>
              <a:t>This is the graphical representation of the business model. </a:t>
            </a:r>
          </a:p>
          <a:p>
            <a:pPr marL="285750" indent="-285750">
              <a:buFont typeface="Arial" panose="020B0604020202020204" pitchFamily="34" charset="0"/>
              <a:buChar char="•"/>
            </a:pPr>
            <a:r>
              <a:rPr lang="en-US" dirty="0"/>
              <a:t>In this design, one or more components are connected with each other to run a data integration process. </a:t>
            </a:r>
            <a:endParaRPr lang="en-TH" dirty="0"/>
          </a:p>
        </p:txBody>
      </p:sp>
      <p:pic>
        <p:nvPicPr>
          <p:cNvPr id="11" name="Picture 10">
            <a:extLst>
              <a:ext uri="{FF2B5EF4-FFF2-40B4-BE49-F238E27FC236}">
                <a16:creationId xmlns:a16="http://schemas.microsoft.com/office/drawing/2014/main" id="{A086A374-B6A1-D84D-B31F-67198BAF2A61}"/>
              </a:ext>
            </a:extLst>
          </p:cNvPr>
          <p:cNvPicPr>
            <a:picLocks noChangeAspect="1"/>
          </p:cNvPicPr>
          <p:nvPr/>
        </p:nvPicPr>
        <p:blipFill>
          <a:blip r:embed="rId4"/>
          <a:stretch>
            <a:fillRect/>
          </a:stretch>
        </p:blipFill>
        <p:spPr>
          <a:xfrm>
            <a:off x="8784145" y="314209"/>
            <a:ext cx="3297018" cy="1814945"/>
          </a:xfrm>
          <a:prstGeom prst="rect">
            <a:avLst/>
          </a:prstGeom>
        </p:spPr>
      </p:pic>
      <p:sp>
        <p:nvSpPr>
          <p:cNvPr id="3" name="TextBox 2">
            <a:extLst>
              <a:ext uri="{FF2B5EF4-FFF2-40B4-BE49-F238E27FC236}">
                <a16:creationId xmlns:a16="http://schemas.microsoft.com/office/drawing/2014/main" id="{E7069D12-53CC-1149-B105-F6FF88BA9AE2}"/>
              </a:ext>
            </a:extLst>
          </p:cNvPr>
          <p:cNvSpPr txBox="1"/>
          <p:nvPr/>
        </p:nvSpPr>
        <p:spPr>
          <a:xfrm>
            <a:off x="9982691" y="2040883"/>
            <a:ext cx="1400896" cy="369332"/>
          </a:xfrm>
          <a:prstGeom prst="rect">
            <a:avLst/>
          </a:prstGeom>
          <a:noFill/>
        </p:spPr>
        <p:txBody>
          <a:bodyPr wrap="none" rtlCol="0">
            <a:spAutoFit/>
          </a:bodyPr>
          <a:lstStyle/>
          <a:p>
            <a:r>
              <a:rPr lang="en-TH" dirty="0"/>
              <a:t>Example Job</a:t>
            </a:r>
          </a:p>
        </p:txBody>
      </p:sp>
      <p:sp>
        <p:nvSpPr>
          <p:cNvPr id="10" name="TextBox 9">
            <a:extLst>
              <a:ext uri="{FF2B5EF4-FFF2-40B4-BE49-F238E27FC236}">
                <a16:creationId xmlns:a16="http://schemas.microsoft.com/office/drawing/2014/main" id="{5307C4FA-80B6-8A49-A9F5-86BFBA5E2313}"/>
              </a:ext>
            </a:extLst>
          </p:cNvPr>
          <p:cNvSpPr txBox="1"/>
          <p:nvPr/>
        </p:nvSpPr>
        <p:spPr>
          <a:xfrm>
            <a:off x="10260716" y="5935435"/>
            <a:ext cx="1122871" cy="369332"/>
          </a:xfrm>
          <a:prstGeom prst="rect">
            <a:avLst/>
          </a:prstGeom>
          <a:noFill/>
        </p:spPr>
        <p:txBody>
          <a:bodyPr wrap="none" rtlCol="0">
            <a:spAutoFit/>
          </a:bodyPr>
          <a:lstStyle/>
          <a:p>
            <a:r>
              <a:rPr lang="en-TH" dirty="0"/>
              <a:t>Metadata</a:t>
            </a:r>
          </a:p>
        </p:txBody>
      </p:sp>
    </p:spTree>
    <p:extLst>
      <p:ext uri="{BB962C8B-B14F-4D97-AF65-F5344CB8AC3E}">
        <p14:creationId xmlns:p14="http://schemas.microsoft.com/office/powerpoint/2010/main" val="261622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altLang="en-US" dirty="0">
                <a:solidFill>
                  <a:schemeClr val="tx1"/>
                </a:solidFill>
              </a:rPr>
              <a:t>Job Design</a:t>
            </a:r>
            <a:endParaRPr lang="en-US" kern="1200" dirty="0">
              <a:solidFill>
                <a:schemeClr val="tx1"/>
              </a:solidFill>
              <a:latin typeface="+mj-lt"/>
              <a:ea typeface="+mj-ea"/>
              <a:cs typeface="+mj-cs"/>
            </a:endParaRPr>
          </a:p>
        </p:txBody>
      </p:sp>
      <p:sp>
        <p:nvSpPr>
          <p:cNvPr id="251" name="Google Shape;251;p39"/>
          <p:cNvSpPr txBox="1">
            <a:spLocks noGrp="1"/>
          </p:cNvSpPr>
          <p:nvPr>
            <p:ph idx="1"/>
          </p:nvPr>
        </p:nvSpPr>
        <p:spPr>
          <a:xfrm>
            <a:off x="778467" y="2198605"/>
            <a:ext cx="10058400" cy="3759882"/>
          </a:xfrm>
          <a:prstGeom prst="rect">
            <a:avLst/>
          </a:prstGeom>
        </p:spPr>
        <p:txBody>
          <a:bodyPr spcFirstLastPara="1" vert="horz" lIns="91440" tIns="45720" rIns="91440" bIns="45720" rtlCol="0" anchor="t" anchorCtr="0">
            <a:noAutofit/>
          </a:bodyPr>
          <a:lstStyle/>
          <a:p>
            <a:pPr marL="457200" indent="-457200">
              <a:buFont typeface="+mj-lt"/>
              <a:buAutoNum type="arabicParenR"/>
            </a:pPr>
            <a:r>
              <a:rPr lang="en-US" sz="2400" dirty="0">
                <a:solidFill>
                  <a:schemeClr val="tx1"/>
                </a:solidFill>
              </a:rPr>
              <a:t>Create a job</a:t>
            </a:r>
          </a:p>
          <a:p>
            <a:pPr marL="457200" indent="-457200">
              <a:buFont typeface="+mj-lt"/>
              <a:buAutoNum type="arabicParenR"/>
            </a:pPr>
            <a:r>
              <a:rPr lang="en-US" sz="2400" dirty="0">
                <a:solidFill>
                  <a:schemeClr val="tx1"/>
                </a:solidFill>
              </a:rPr>
              <a:t>Adding Components to </a:t>
            </a:r>
            <a:r>
              <a:rPr lang="en-US" altLang="en-US" sz="2400" dirty="0">
                <a:solidFill>
                  <a:schemeClr val="tx1"/>
                </a:solidFill>
              </a:rPr>
              <a:t>Job Design</a:t>
            </a:r>
            <a:endParaRPr lang="en-US" sz="2400" dirty="0">
              <a:solidFill>
                <a:schemeClr val="tx1"/>
              </a:solidFill>
            </a:endParaRPr>
          </a:p>
          <a:p>
            <a:pPr marL="457200" indent="-457200">
              <a:buFont typeface="+mj-lt"/>
              <a:buAutoNum type="arabicParenR"/>
            </a:pPr>
            <a:r>
              <a:rPr lang="en-US" sz="2400" dirty="0">
                <a:solidFill>
                  <a:schemeClr val="tx1"/>
                </a:solidFill>
              </a:rPr>
              <a:t>Connecting the components</a:t>
            </a:r>
          </a:p>
          <a:p>
            <a:pPr marL="457200" indent="-457200">
              <a:buFont typeface="+mj-lt"/>
              <a:buAutoNum type="arabicParenR"/>
            </a:pPr>
            <a:r>
              <a:rPr lang="en-US" sz="2400" dirty="0">
                <a:solidFill>
                  <a:schemeClr val="tx1"/>
                </a:solidFill>
              </a:rPr>
              <a:t>Configuring the components</a:t>
            </a:r>
          </a:p>
          <a:p>
            <a:pPr marL="457200" indent="-457200">
              <a:buFont typeface="+mj-lt"/>
              <a:buAutoNum type="arabicParenR"/>
            </a:pPr>
            <a:r>
              <a:rPr lang="en-US" sz="2400" dirty="0">
                <a:solidFill>
                  <a:schemeClr val="tx1"/>
                </a:solidFill>
              </a:rPr>
              <a:t>Executing the Job</a:t>
            </a:r>
          </a:p>
          <a:p>
            <a:pPr marL="201168" lvl="1" indent="0">
              <a:lnSpc>
                <a:spcPct val="90000"/>
              </a:lnSpc>
              <a:buNone/>
            </a:pPr>
            <a:endParaRPr lang="en-US" altLang="en-US" sz="2200" dirty="0">
              <a:solidFill>
                <a:srgbClr val="FF3300"/>
              </a:solidFill>
            </a:endParaRP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12</a:t>
            </a:fld>
            <a:endParaRPr lang="en-US">
              <a:solidFill>
                <a:schemeClr val="bg1">
                  <a:alpha val="80000"/>
                </a:schemeClr>
              </a:solidFill>
            </a:endParaRPr>
          </a:p>
        </p:txBody>
      </p:sp>
      <p:pic>
        <p:nvPicPr>
          <p:cNvPr id="3074" name="Picture 2" descr="Draw Main Line">
            <a:extLst>
              <a:ext uri="{FF2B5EF4-FFF2-40B4-BE49-F238E27FC236}">
                <a16:creationId xmlns:a16="http://schemas.microsoft.com/office/drawing/2014/main" id="{65D80452-0591-4F72-A420-4D2C5D14A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667" y="4964095"/>
            <a:ext cx="5768363" cy="18170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w Job">
            <a:extLst>
              <a:ext uri="{FF2B5EF4-FFF2-40B4-BE49-F238E27FC236}">
                <a16:creationId xmlns:a16="http://schemas.microsoft.com/office/drawing/2014/main" id="{AB4E8284-B4B5-4E53-809E-2B8A6B2B8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667" y="2971234"/>
            <a:ext cx="5768363" cy="18074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B5B75-D611-489D-A654-D46D8D3F8ABA}"/>
              </a:ext>
            </a:extLst>
          </p:cNvPr>
          <p:cNvPicPr>
            <a:picLocks noChangeAspect="1"/>
          </p:cNvPicPr>
          <p:nvPr/>
        </p:nvPicPr>
        <p:blipFill>
          <a:blip r:embed="rId5"/>
          <a:stretch>
            <a:fillRect/>
          </a:stretch>
        </p:blipFill>
        <p:spPr>
          <a:xfrm>
            <a:off x="6096000" y="351746"/>
            <a:ext cx="2070240" cy="2253101"/>
          </a:xfrm>
          <a:prstGeom prst="rect">
            <a:avLst/>
          </a:prstGeom>
        </p:spPr>
      </p:pic>
      <p:pic>
        <p:nvPicPr>
          <p:cNvPr id="5" name="Picture 4">
            <a:extLst>
              <a:ext uri="{FF2B5EF4-FFF2-40B4-BE49-F238E27FC236}">
                <a16:creationId xmlns:a16="http://schemas.microsoft.com/office/drawing/2014/main" id="{E38D3315-BCCA-46EE-BAF5-5B4A97A8DCFD}"/>
              </a:ext>
            </a:extLst>
          </p:cNvPr>
          <p:cNvPicPr>
            <a:picLocks noChangeAspect="1"/>
          </p:cNvPicPr>
          <p:nvPr/>
        </p:nvPicPr>
        <p:blipFill>
          <a:blip r:embed="rId6"/>
          <a:stretch>
            <a:fillRect/>
          </a:stretch>
        </p:blipFill>
        <p:spPr>
          <a:xfrm>
            <a:off x="9177488" y="71423"/>
            <a:ext cx="1997597" cy="2868977"/>
          </a:xfrm>
          <a:prstGeom prst="rect">
            <a:avLst/>
          </a:prstGeom>
        </p:spPr>
      </p:pic>
      <p:sp>
        <p:nvSpPr>
          <p:cNvPr id="9" name="Rounded Rectangle 8">
            <a:extLst>
              <a:ext uri="{FF2B5EF4-FFF2-40B4-BE49-F238E27FC236}">
                <a16:creationId xmlns:a16="http://schemas.microsoft.com/office/drawing/2014/main" id="{E4ED449B-F890-2443-A722-6EED742E5704}"/>
              </a:ext>
            </a:extLst>
          </p:cNvPr>
          <p:cNvSpPr/>
          <p:nvPr/>
        </p:nvSpPr>
        <p:spPr>
          <a:xfrm>
            <a:off x="7454317" y="4382837"/>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Adding components</a:t>
            </a:r>
          </a:p>
        </p:txBody>
      </p:sp>
      <p:sp>
        <p:nvSpPr>
          <p:cNvPr id="10" name="Rounded Rectangle 9">
            <a:extLst>
              <a:ext uri="{FF2B5EF4-FFF2-40B4-BE49-F238E27FC236}">
                <a16:creationId xmlns:a16="http://schemas.microsoft.com/office/drawing/2014/main" id="{43913F6D-56EB-5143-A1F9-274070FB3CB5}"/>
              </a:ext>
            </a:extLst>
          </p:cNvPr>
          <p:cNvSpPr/>
          <p:nvPr/>
        </p:nvSpPr>
        <p:spPr>
          <a:xfrm>
            <a:off x="7454316" y="6343408"/>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Connecting components</a:t>
            </a:r>
          </a:p>
        </p:txBody>
      </p:sp>
    </p:spTree>
    <p:extLst>
      <p:ext uri="{BB962C8B-B14F-4D97-AF65-F5344CB8AC3E}">
        <p14:creationId xmlns:p14="http://schemas.microsoft.com/office/powerpoint/2010/main" val="1476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kern="1200" dirty="0">
                <a:solidFill>
                  <a:schemeClr val="tx1"/>
                </a:solidFill>
                <a:latin typeface="+mj-lt"/>
                <a:ea typeface="+mj-ea"/>
                <a:cs typeface="+mj-cs"/>
              </a:rPr>
              <a:t>Metadata</a:t>
            </a:r>
          </a:p>
        </p:txBody>
      </p:sp>
      <p:sp>
        <p:nvSpPr>
          <p:cNvPr id="251" name="Google Shape;251;p39"/>
          <p:cNvSpPr txBox="1">
            <a:spLocks noGrp="1"/>
          </p:cNvSpPr>
          <p:nvPr>
            <p:ph idx="1"/>
          </p:nvPr>
        </p:nvSpPr>
        <p:spPr>
          <a:xfrm>
            <a:off x="686759" y="2193014"/>
            <a:ext cx="4532355" cy="3759882"/>
          </a:xfrm>
          <a:prstGeom prst="rect">
            <a:avLst/>
          </a:prstGeom>
        </p:spPr>
        <p:txBody>
          <a:bodyPr spcFirstLastPara="1" vert="horz" lIns="91440" tIns="45720" rIns="91440" bIns="45720" rtlCol="0" anchor="t" anchorCtr="0">
            <a:noAutofit/>
          </a:bodyPr>
          <a:lstStyle/>
          <a:p>
            <a:pPr marL="457200" indent="-457200">
              <a:buFont typeface="+mj-lt"/>
              <a:buAutoNum type="arabicParenR"/>
            </a:pPr>
            <a:r>
              <a:rPr lang="en-US" sz="2400" dirty="0">
                <a:solidFill>
                  <a:schemeClr val="tx1"/>
                </a:solidFill>
              </a:rPr>
              <a:t>Select type of Metadata</a:t>
            </a:r>
          </a:p>
          <a:p>
            <a:pPr marL="457200" indent="-457200">
              <a:buFont typeface="+mj-lt"/>
              <a:buAutoNum type="arabicParenR"/>
            </a:pPr>
            <a:r>
              <a:rPr lang="en-US" sz="2400" dirty="0">
                <a:solidFill>
                  <a:schemeClr val="tx1"/>
                </a:solidFill>
              </a:rPr>
              <a:t>Set Configuration of the data </a:t>
            </a:r>
            <a:endParaRPr lang="en-US" sz="2200" dirty="0">
              <a:solidFill>
                <a:schemeClr val="tx1"/>
              </a:solidFill>
            </a:endParaRPr>
          </a:p>
          <a:p>
            <a:pPr marL="292608" lvl="1" indent="0">
              <a:buNone/>
            </a:pPr>
            <a:r>
              <a:rPr lang="en-US" sz="2200" dirty="0">
                <a:solidFill>
                  <a:schemeClr val="tx1"/>
                </a:solidFill>
              </a:rPr>
              <a:t>Example: File Delimited (CSV)</a:t>
            </a:r>
          </a:p>
          <a:p>
            <a:pPr marL="635508" lvl="1" indent="-342900">
              <a:buFontTx/>
              <a:buChar char="-"/>
            </a:pPr>
            <a:r>
              <a:rPr lang="en-US" sz="2200" dirty="0">
                <a:solidFill>
                  <a:schemeClr val="tx1"/>
                </a:solidFill>
              </a:rPr>
              <a:t>Encoding </a:t>
            </a:r>
          </a:p>
          <a:p>
            <a:pPr marL="635508" lvl="1" indent="-342900">
              <a:buFontTx/>
              <a:buChar char="-"/>
            </a:pPr>
            <a:r>
              <a:rPr lang="en-US" sz="2200" dirty="0">
                <a:solidFill>
                  <a:schemeClr val="tx1"/>
                </a:solidFill>
              </a:rPr>
              <a:t>Field Separator</a:t>
            </a:r>
          </a:p>
          <a:p>
            <a:pPr marL="635508" lvl="1" indent="-342900">
              <a:buFontTx/>
              <a:buChar char="-"/>
            </a:pPr>
            <a:r>
              <a:rPr lang="en-US" sz="2200" dirty="0">
                <a:solidFill>
                  <a:schemeClr val="tx1"/>
                </a:solidFill>
              </a:rPr>
              <a:t>Schema</a:t>
            </a: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13</a:t>
            </a:fld>
            <a:endParaRPr lang="en-US">
              <a:solidFill>
                <a:schemeClr val="bg1">
                  <a:alpha val="80000"/>
                </a:schemeClr>
              </a:solidFill>
            </a:endParaRPr>
          </a:p>
        </p:txBody>
      </p:sp>
      <p:pic>
        <p:nvPicPr>
          <p:cNvPr id="11" name="Picture 10">
            <a:extLst>
              <a:ext uri="{FF2B5EF4-FFF2-40B4-BE49-F238E27FC236}">
                <a16:creationId xmlns:a16="http://schemas.microsoft.com/office/drawing/2014/main" id="{A0F310CA-C3A6-674E-A307-DB2457FCE30E}"/>
              </a:ext>
            </a:extLst>
          </p:cNvPr>
          <p:cNvPicPr>
            <a:picLocks noChangeAspect="1"/>
          </p:cNvPicPr>
          <p:nvPr/>
        </p:nvPicPr>
        <p:blipFill>
          <a:blip r:embed="rId3"/>
          <a:stretch>
            <a:fillRect/>
          </a:stretch>
        </p:blipFill>
        <p:spPr>
          <a:xfrm>
            <a:off x="5467537" y="166866"/>
            <a:ext cx="1902272" cy="2631601"/>
          </a:xfrm>
          <a:prstGeom prst="rect">
            <a:avLst/>
          </a:prstGeom>
        </p:spPr>
      </p:pic>
      <p:pic>
        <p:nvPicPr>
          <p:cNvPr id="12" name="Picture 11">
            <a:extLst>
              <a:ext uri="{FF2B5EF4-FFF2-40B4-BE49-F238E27FC236}">
                <a16:creationId xmlns:a16="http://schemas.microsoft.com/office/drawing/2014/main" id="{055DA231-C5F1-B743-9724-7C2DBBE73EEC}"/>
              </a:ext>
            </a:extLst>
          </p:cNvPr>
          <p:cNvPicPr>
            <a:picLocks noChangeAspect="1"/>
          </p:cNvPicPr>
          <p:nvPr/>
        </p:nvPicPr>
        <p:blipFill rotWithShape="1">
          <a:blip r:embed="rId4"/>
          <a:srcRect t="3230" b="18416"/>
          <a:stretch/>
        </p:blipFill>
        <p:spPr>
          <a:xfrm>
            <a:off x="5717234" y="3256982"/>
            <a:ext cx="5003364" cy="3372418"/>
          </a:xfrm>
          <a:prstGeom prst="rect">
            <a:avLst/>
          </a:prstGeom>
        </p:spPr>
      </p:pic>
      <p:sp>
        <p:nvSpPr>
          <p:cNvPr id="10" name="Rounded Rectangle 9">
            <a:extLst>
              <a:ext uri="{FF2B5EF4-FFF2-40B4-BE49-F238E27FC236}">
                <a16:creationId xmlns:a16="http://schemas.microsoft.com/office/drawing/2014/main" id="{43913F6D-56EB-5143-A1F9-274070FB3CB5}"/>
              </a:ext>
            </a:extLst>
          </p:cNvPr>
          <p:cNvSpPr/>
          <p:nvPr/>
        </p:nvSpPr>
        <p:spPr>
          <a:xfrm>
            <a:off x="7369809" y="6466554"/>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Set configuration</a:t>
            </a:r>
          </a:p>
        </p:txBody>
      </p:sp>
      <p:pic>
        <p:nvPicPr>
          <p:cNvPr id="13" name="Picture 12">
            <a:extLst>
              <a:ext uri="{FF2B5EF4-FFF2-40B4-BE49-F238E27FC236}">
                <a16:creationId xmlns:a16="http://schemas.microsoft.com/office/drawing/2014/main" id="{77C0B0BB-6126-6742-97B0-B26EDEE62D26}"/>
              </a:ext>
            </a:extLst>
          </p:cNvPr>
          <p:cNvPicPr>
            <a:picLocks noChangeAspect="1"/>
          </p:cNvPicPr>
          <p:nvPr/>
        </p:nvPicPr>
        <p:blipFill rotWithShape="1">
          <a:blip r:embed="rId5"/>
          <a:srcRect t="3775" r="1070" b="16141"/>
          <a:stretch/>
        </p:blipFill>
        <p:spPr>
          <a:xfrm>
            <a:off x="7653986" y="110817"/>
            <a:ext cx="4330480" cy="3030833"/>
          </a:xfrm>
          <a:prstGeom prst="rect">
            <a:avLst/>
          </a:prstGeom>
        </p:spPr>
      </p:pic>
      <p:sp>
        <p:nvSpPr>
          <p:cNvPr id="9" name="Rounded Rectangle 8">
            <a:extLst>
              <a:ext uri="{FF2B5EF4-FFF2-40B4-BE49-F238E27FC236}">
                <a16:creationId xmlns:a16="http://schemas.microsoft.com/office/drawing/2014/main" id="{E4ED449B-F890-2443-A722-6EED742E5704}"/>
              </a:ext>
            </a:extLst>
          </p:cNvPr>
          <p:cNvSpPr/>
          <p:nvPr/>
        </p:nvSpPr>
        <p:spPr>
          <a:xfrm>
            <a:off x="8896722" y="2712612"/>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Set Schema</a:t>
            </a:r>
          </a:p>
        </p:txBody>
      </p:sp>
      <p:sp>
        <p:nvSpPr>
          <p:cNvPr id="2" name="Down Arrow 1">
            <a:extLst>
              <a:ext uri="{FF2B5EF4-FFF2-40B4-BE49-F238E27FC236}">
                <a16:creationId xmlns:a16="http://schemas.microsoft.com/office/drawing/2014/main" id="{9ED5C2AB-6CF3-F440-AE4F-BD13572FCCB1}"/>
              </a:ext>
            </a:extLst>
          </p:cNvPr>
          <p:cNvSpPr/>
          <p:nvPr/>
        </p:nvSpPr>
        <p:spPr>
          <a:xfrm rot="20069164">
            <a:off x="6418673" y="2798467"/>
            <a:ext cx="467902" cy="7876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
        <p:nvSpPr>
          <p:cNvPr id="16" name="Down Arrow 15">
            <a:extLst>
              <a:ext uri="{FF2B5EF4-FFF2-40B4-BE49-F238E27FC236}">
                <a16:creationId xmlns:a16="http://schemas.microsoft.com/office/drawing/2014/main" id="{42D8C798-882E-8043-A9A7-64C7AAD8AFC7}"/>
              </a:ext>
            </a:extLst>
          </p:cNvPr>
          <p:cNvSpPr/>
          <p:nvPr/>
        </p:nvSpPr>
        <p:spPr>
          <a:xfrm rot="13167761">
            <a:off x="7740991" y="2805468"/>
            <a:ext cx="467902" cy="7876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
        <p:nvSpPr>
          <p:cNvPr id="4" name="Oval 3">
            <a:extLst>
              <a:ext uri="{FF2B5EF4-FFF2-40B4-BE49-F238E27FC236}">
                <a16:creationId xmlns:a16="http://schemas.microsoft.com/office/drawing/2014/main" id="{19F39E4E-124C-534A-BC7E-CDA5CDF4540A}"/>
              </a:ext>
            </a:extLst>
          </p:cNvPr>
          <p:cNvSpPr/>
          <p:nvPr/>
        </p:nvSpPr>
        <p:spPr>
          <a:xfrm>
            <a:off x="5183360" y="110817"/>
            <a:ext cx="408485" cy="4389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TH" dirty="0"/>
              <a:t>1</a:t>
            </a:r>
          </a:p>
        </p:txBody>
      </p:sp>
      <p:sp>
        <p:nvSpPr>
          <p:cNvPr id="18" name="Oval 17">
            <a:extLst>
              <a:ext uri="{FF2B5EF4-FFF2-40B4-BE49-F238E27FC236}">
                <a16:creationId xmlns:a16="http://schemas.microsoft.com/office/drawing/2014/main" id="{461A7707-9F7C-9F44-9240-E9AE178922BE}"/>
              </a:ext>
            </a:extLst>
          </p:cNvPr>
          <p:cNvSpPr/>
          <p:nvPr/>
        </p:nvSpPr>
        <p:spPr>
          <a:xfrm>
            <a:off x="5635824" y="2977933"/>
            <a:ext cx="408485" cy="4389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TH" dirty="0"/>
              <a:t>2</a:t>
            </a:r>
          </a:p>
        </p:txBody>
      </p:sp>
      <p:sp>
        <p:nvSpPr>
          <p:cNvPr id="19" name="Oval 18">
            <a:extLst>
              <a:ext uri="{FF2B5EF4-FFF2-40B4-BE49-F238E27FC236}">
                <a16:creationId xmlns:a16="http://schemas.microsoft.com/office/drawing/2014/main" id="{CBEF2182-6ACD-F94F-88B2-D948817F0A2E}"/>
              </a:ext>
            </a:extLst>
          </p:cNvPr>
          <p:cNvSpPr/>
          <p:nvPr/>
        </p:nvSpPr>
        <p:spPr>
          <a:xfrm>
            <a:off x="11253701" y="46037"/>
            <a:ext cx="408485" cy="4389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TH" dirty="0"/>
              <a:t>3</a:t>
            </a:r>
          </a:p>
        </p:txBody>
      </p:sp>
    </p:spTree>
    <p:extLst>
      <p:ext uri="{BB962C8B-B14F-4D97-AF65-F5344CB8AC3E}">
        <p14:creationId xmlns:p14="http://schemas.microsoft.com/office/powerpoint/2010/main" val="259507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329-5A79-3E41-859A-E88A10A8503A}"/>
              </a:ext>
            </a:extLst>
          </p:cNvPr>
          <p:cNvSpPr>
            <a:spLocks noGrp="1"/>
          </p:cNvSpPr>
          <p:nvPr>
            <p:ph type="title"/>
          </p:nvPr>
        </p:nvSpPr>
        <p:spPr/>
        <p:txBody>
          <a:bodyPr/>
          <a:lstStyle/>
          <a:p>
            <a:r>
              <a:rPr lang="en-US" dirty="0"/>
              <a:t>Movie Rating Prediction</a:t>
            </a:r>
          </a:p>
        </p:txBody>
      </p:sp>
      <p:sp>
        <p:nvSpPr>
          <p:cNvPr id="3" name="Content Placeholder 2">
            <a:extLst>
              <a:ext uri="{FF2B5EF4-FFF2-40B4-BE49-F238E27FC236}">
                <a16:creationId xmlns:a16="http://schemas.microsoft.com/office/drawing/2014/main" id="{43DC9403-EB66-2A41-8118-679F82D988AC}"/>
              </a:ext>
            </a:extLst>
          </p:cNvPr>
          <p:cNvSpPr>
            <a:spLocks noGrp="1"/>
          </p:cNvSpPr>
          <p:nvPr>
            <p:ph idx="1"/>
          </p:nvPr>
        </p:nvSpPr>
        <p:spPr>
          <a:xfrm>
            <a:off x="1097280" y="1955801"/>
            <a:ext cx="10058400" cy="2286000"/>
          </a:xfrm>
        </p:spPr>
        <p:txBody>
          <a:bodyPr/>
          <a:lstStyle/>
          <a:p>
            <a:pPr>
              <a:buFont typeface="Wingdings" pitchFamily="2" charset="2"/>
              <a:buChar char="Ø"/>
            </a:pPr>
            <a:r>
              <a:rPr lang="en-US" sz="2000" dirty="0">
                <a:solidFill>
                  <a:schemeClr val="tx1"/>
                </a:solidFill>
              </a:rPr>
              <a:t> Movie rating is an important element to decide movie quality. </a:t>
            </a:r>
          </a:p>
          <a:p>
            <a:pPr>
              <a:buFont typeface="Wingdings" pitchFamily="2" charset="2"/>
              <a:buChar char="Ø"/>
            </a:pPr>
            <a:r>
              <a:rPr lang="en-US" sz="2000" dirty="0">
                <a:solidFill>
                  <a:schemeClr val="tx1"/>
                </a:solidFill>
              </a:rPr>
              <a:t> People prefer to use rating as reference to decide before deciding to watch a movie or not.</a:t>
            </a:r>
            <a:endParaRPr lang="th-TH" sz="2000" dirty="0">
              <a:solidFill>
                <a:schemeClr val="tx1"/>
              </a:solidFill>
            </a:endParaRPr>
          </a:p>
          <a:p>
            <a:pPr>
              <a:buFont typeface="Wingdings" pitchFamily="2" charset="2"/>
              <a:buChar char="Ø"/>
            </a:pPr>
            <a:r>
              <a:rPr lang="en-US" sz="2000" dirty="0">
                <a:solidFill>
                  <a:schemeClr val="tx1"/>
                </a:solidFill>
              </a:rPr>
              <a:t> We plan to use historical values of the movie as features (e.g. user profile, movie category, user rating) to predict movie rating before the movie released.</a:t>
            </a:r>
          </a:p>
        </p:txBody>
      </p:sp>
      <p:sp>
        <p:nvSpPr>
          <p:cNvPr id="4" name="Slide Number Placeholder 3">
            <a:extLst>
              <a:ext uri="{FF2B5EF4-FFF2-40B4-BE49-F238E27FC236}">
                <a16:creationId xmlns:a16="http://schemas.microsoft.com/office/drawing/2014/main" id="{6244753F-03A2-4940-A24F-7E53E057B84E}"/>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1030" name="Picture 6" descr="Film rating prediction | Kaggle">
            <a:extLst>
              <a:ext uri="{FF2B5EF4-FFF2-40B4-BE49-F238E27FC236}">
                <a16:creationId xmlns:a16="http://schemas.microsoft.com/office/drawing/2014/main" id="{AD8705AB-8FB0-1E40-AF1B-6902EB767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570" y="4074320"/>
            <a:ext cx="54102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1E849B9-38EC-074C-AF2C-030C8402A0E7}"/>
              </a:ext>
            </a:extLst>
          </p:cNvPr>
          <p:cNvPicPr>
            <a:picLocks noChangeAspect="1"/>
          </p:cNvPicPr>
          <p:nvPr/>
        </p:nvPicPr>
        <p:blipFill>
          <a:blip r:embed="rId4"/>
          <a:stretch>
            <a:fillRect/>
          </a:stretch>
        </p:blipFill>
        <p:spPr>
          <a:xfrm>
            <a:off x="2110441" y="3806862"/>
            <a:ext cx="3585680" cy="2565184"/>
          </a:xfrm>
          <a:prstGeom prst="rect">
            <a:avLst/>
          </a:prstGeom>
        </p:spPr>
      </p:pic>
    </p:spTree>
    <p:extLst>
      <p:ext uri="{BB962C8B-B14F-4D97-AF65-F5344CB8AC3E}">
        <p14:creationId xmlns:p14="http://schemas.microsoft.com/office/powerpoint/2010/main" val="351926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329-5A79-3E41-859A-E88A10A8503A}"/>
              </a:ext>
            </a:extLst>
          </p:cNvPr>
          <p:cNvSpPr>
            <a:spLocks noGrp="1"/>
          </p:cNvSpPr>
          <p:nvPr>
            <p:ph type="title"/>
          </p:nvPr>
        </p:nvSpPr>
        <p:spPr/>
        <p:txBody>
          <a:bodyPr/>
          <a:lstStyle/>
          <a:p>
            <a:r>
              <a:rPr lang="en-US" dirty="0"/>
              <a:t>Movie Rating Prediction</a:t>
            </a:r>
          </a:p>
        </p:txBody>
      </p:sp>
      <p:sp>
        <p:nvSpPr>
          <p:cNvPr id="3" name="Content Placeholder 2">
            <a:extLst>
              <a:ext uri="{FF2B5EF4-FFF2-40B4-BE49-F238E27FC236}">
                <a16:creationId xmlns:a16="http://schemas.microsoft.com/office/drawing/2014/main" id="{43DC9403-EB66-2A41-8118-679F82D988AC}"/>
              </a:ext>
            </a:extLst>
          </p:cNvPr>
          <p:cNvSpPr>
            <a:spLocks noGrp="1"/>
          </p:cNvSpPr>
          <p:nvPr>
            <p:ph idx="1"/>
          </p:nvPr>
        </p:nvSpPr>
        <p:spPr>
          <a:xfrm>
            <a:off x="1097280" y="2108201"/>
            <a:ext cx="10058400" cy="3351305"/>
          </a:xfrm>
        </p:spPr>
        <p:txBody>
          <a:bodyPr>
            <a:normAutofit/>
          </a:bodyPr>
          <a:lstStyle/>
          <a:p>
            <a:r>
              <a:rPr lang="en-US" sz="2400" b="1" dirty="0">
                <a:solidFill>
                  <a:schemeClr val="tx1"/>
                </a:solidFill>
              </a:rPr>
              <a:t>Datasets</a:t>
            </a:r>
            <a:r>
              <a:rPr lang="en-US" dirty="0">
                <a:solidFill>
                  <a:schemeClr val="tx1"/>
                </a:solidFill>
              </a:rPr>
              <a:t>: </a:t>
            </a:r>
            <a:r>
              <a:rPr lang="en-US" sz="2200" dirty="0">
                <a:solidFill>
                  <a:schemeClr val="tx1"/>
                </a:solidFill>
              </a:rPr>
              <a:t>Movies, User Profile , Movie Rating by Users</a:t>
            </a:r>
          </a:p>
          <a:p>
            <a:r>
              <a:rPr lang="en-US" sz="2400" dirty="0">
                <a:solidFill>
                  <a:schemeClr val="tx1"/>
                </a:solidFill>
              </a:rPr>
              <a:t>The variables used for </a:t>
            </a:r>
            <a:r>
              <a:rPr lang="en-US" sz="2400" b="1" dirty="0">
                <a:solidFill>
                  <a:srgbClr val="FF0000"/>
                </a:solidFill>
              </a:rPr>
              <a:t>input</a:t>
            </a:r>
            <a:r>
              <a:rPr lang="en-US" sz="2400" b="1" dirty="0"/>
              <a:t>:</a:t>
            </a:r>
          </a:p>
          <a:p>
            <a:pPr>
              <a:buFont typeface="Wingdings" pitchFamily="2" charset="2"/>
              <a:buChar char="Ø"/>
            </a:pPr>
            <a:r>
              <a:rPr lang="en-US" dirty="0"/>
              <a:t> </a:t>
            </a:r>
            <a:r>
              <a:rPr lang="en-US" sz="2200" dirty="0">
                <a:solidFill>
                  <a:schemeClr val="tx1"/>
                </a:solidFill>
                <a:highlight>
                  <a:srgbClr val="FFD54F"/>
                </a:highlight>
              </a:rPr>
              <a:t>Age , Gender , Occupation, Movie Category </a:t>
            </a:r>
            <a:endParaRPr lang="th-TH" sz="2200" dirty="0">
              <a:solidFill>
                <a:schemeClr val="tx1"/>
              </a:solidFill>
              <a:highlight>
                <a:srgbClr val="FFD54F"/>
              </a:highlight>
            </a:endParaRPr>
          </a:p>
          <a:p>
            <a:r>
              <a:rPr lang="en-US" sz="2400" dirty="0">
                <a:solidFill>
                  <a:schemeClr val="tx1"/>
                </a:solidFill>
              </a:rPr>
              <a:t>The variables used for </a:t>
            </a:r>
            <a:r>
              <a:rPr lang="en-US" sz="2400" b="1" dirty="0">
                <a:solidFill>
                  <a:srgbClr val="FF0000"/>
                </a:solidFill>
              </a:rPr>
              <a:t>model prediction</a:t>
            </a:r>
            <a:r>
              <a:rPr lang="en-US" sz="2400" dirty="0"/>
              <a:t>:</a:t>
            </a:r>
          </a:p>
          <a:p>
            <a:pPr>
              <a:buFont typeface="Wingdings" pitchFamily="2" charset="2"/>
              <a:buChar char="Ø"/>
            </a:pPr>
            <a:r>
              <a:rPr lang="en-US" dirty="0"/>
              <a:t> </a:t>
            </a:r>
            <a:r>
              <a:rPr lang="en-US" sz="2200" dirty="0">
                <a:solidFill>
                  <a:schemeClr val="tx1"/>
                </a:solidFill>
                <a:highlight>
                  <a:srgbClr val="FFD54F"/>
                </a:highlight>
              </a:rPr>
              <a:t>User Rating</a:t>
            </a:r>
            <a:br>
              <a:rPr lang="en-US" dirty="0"/>
            </a:br>
            <a:endParaRPr lang="en-TH" dirty="0"/>
          </a:p>
        </p:txBody>
      </p:sp>
      <p:sp>
        <p:nvSpPr>
          <p:cNvPr id="4" name="Slide Number Placeholder 3">
            <a:extLst>
              <a:ext uri="{FF2B5EF4-FFF2-40B4-BE49-F238E27FC236}">
                <a16:creationId xmlns:a16="http://schemas.microsoft.com/office/drawing/2014/main" id="{6244753F-03A2-4940-A24F-7E53E057B84E}"/>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5" name="TextBox 4">
            <a:extLst>
              <a:ext uri="{FF2B5EF4-FFF2-40B4-BE49-F238E27FC236}">
                <a16:creationId xmlns:a16="http://schemas.microsoft.com/office/drawing/2014/main" id="{FEA2E8C0-E60C-0140-8FAB-C31BB7BF2933}"/>
              </a:ext>
            </a:extLst>
          </p:cNvPr>
          <p:cNvSpPr txBox="1"/>
          <p:nvPr/>
        </p:nvSpPr>
        <p:spPr>
          <a:xfrm>
            <a:off x="1097280" y="5934670"/>
            <a:ext cx="7085851" cy="923330"/>
          </a:xfrm>
          <a:prstGeom prst="rect">
            <a:avLst/>
          </a:prstGeom>
          <a:noFill/>
        </p:spPr>
        <p:txBody>
          <a:bodyPr wrap="none" rtlCol="0">
            <a:spAutoFit/>
          </a:bodyPr>
          <a:lstStyle/>
          <a:p>
            <a:r>
              <a:rPr lang="en-TH" dirty="0"/>
              <a:t>source: </a:t>
            </a:r>
            <a:r>
              <a:rPr lang="en-US" dirty="0">
                <a:hlinkClick r:id="rId3"/>
              </a:rPr>
              <a:t>https://www.kaggle.com/sherinclaudia/movie-rating-prediction</a:t>
            </a:r>
            <a:endParaRPr lang="en-US" dirty="0"/>
          </a:p>
          <a:p>
            <a:endParaRPr lang="en-TH" dirty="0"/>
          </a:p>
          <a:p>
            <a:endParaRPr lang="en-TH" dirty="0"/>
          </a:p>
        </p:txBody>
      </p:sp>
    </p:spTree>
    <p:extLst>
      <p:ext uri="{BB962C8B-B14F-4D97-AF65-F5344CB8AC3E}">
        <p14:creationId xmlns:p14="http://schemas.microsoft.com/office/powerpoint/2010/main" val="255483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16</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810027" y="2069686"/>
            <a:ext cx="2469777" cy="4036648"/>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11" name="Rounded Rectangle 10">
            <a:extLst>
              <a:ext uri="{FF2B5EF4-FFF2-40B4-BE49-F238E27FC236}">
                <a16:creationId xmlns:a16="http://schemas.microsoft.com/office/drawing/2014/main" id="{EAF70B06-8722-4E4E-89E5-A9B2D081402C}"/>
              </a:ext>
            </a:extLst>
          </p:cNvPr>
          <p:cNvSpPr/>
          <p:nvPr/>
        </p:nvSpPr>
        <p:spPr>
          <a:xfrm>
            <a:off x="4287632" y="2103921"/>
            <a:ext cx="2299450" cy="3913094"/>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grpSp>
        <p:nvGrpSpPr>
          <p:cNvPr id="10" name="Group 9">
            <a:extLst>
              <a:ext uri="{FF2B5EF4-FFF2-40B4-BE49-F238E27FC236}">
                <a16:creationId xmlns:a16="http://schemas.microsoft.com/office/drawing/2014/main" id="{35B0AA42-A02A-BC4C-A65D-60B74DADA0E3}"/>
              </a:ext>
            </a:extLst>
          </p:cNvPr>
          <p:cNvGrpSpPr/>
          <p:nvPr/>
        </p:nvGrpSpPr>
        <p:grpSpPr>
          <a:xfrm>
            <a:off x="5048632" y="3765224"/>
            <a:ext cx="1043079" cy="1106515"/>
            <a:chOff x="5048632" y="3765224"/>
            <a:chExt cx="1043079" cy="1106515"/>
          </a:xfrm>
        </p:grpSpPr>
        <p:pic>
          <p:nvPicPr>
            <p:cNvPr id="5" name="Picture 4">
              <a:extLst>
                <a:ext uri="{FF2B5EF4-FFF2-40B4-BE49-F238E27FC236}">
                  <a16:creationId xmlns:a16="http://schemas.microsoft.com/office/drawing/2014/main" id="{EF64E650-178B-B14C-B8CA-36F8218FF4FA}"/>
                </a:ext>
              </a:extLst>
            </p:cNvPr>
            <p:cNvPicPr>
              <a:picLocks noChangeAspect="1"/>
            </p:cNvPicPr>
            <p:nvPr/>
          </p:nvPicPr>
          <p:blipFill>
            <a:blip r:embed="rId3"/>
            <a:stretch>
              <a:fillRect/>
            </a:stretch>
          </p:blipFill>
          <p:spPr>
            <a:xfrm>
              <a:off x="5048632" y="3765224"/>
              <a:ext cx="692759" cy="692759"/>
            </a:xfrm>
            <a:prstGeom prst="rect">
              <a:avLst/>
            </a:prstGeom>
          </p:spPr>
        </p:pic>
        <p:pic>
          <p:nvPicPr>
            <p:cNvPr id="30" name="Picture 29">
              <a:extLst>
                <a:ext uri="{FF2B5EF4-FFF2-40B4-BE49-F238E27FC236}">
                  <a16:creationId xmlns:a16="http://schemas.microsoft.com/office/drawing/2014/main" id="{B2DD9DF4-BE01-F94F-B9FF-C12949A79DF7}"/>
                </a:ext>
              </a:extLst>
            </p:cNvPr>
            <p:cNvPicPr>
              <a:picLocks noChangeAspect="1"/>
            </p:cNvPicPr>
            <p:nvPr/>
          </p:nvPicPr>
          <p:blipFill>
            <a:blip r:embed="rId3"/>
            <a:stretch>
              <a:fillRect/>
            </a:stretch>
          </p:blipFill>
          <p:spPr>
            <a:xfrm>
              <a:off x="5398952" y="4088010"/>
              <a:ext cx="692759" cy="692759"/>
            </a:xfrm>
            <a:prstGeom prst="rect">
              <a:avLst/>
            </a:prstGeom>
          </p:spPr>
        </p:pic>
        <p:pic>
          <p:nvPicPr>
            <p:cNvPr id="31" name="Picture 30">
              <a:extLst>
                <a:ext uri="{FF2B5EF4-FFF2-40B4-BE49-F238E27FC236}">
                  <a16:creationId xmlns:a16="http://schemas.microsoft.com/office/drawing/2014/main" id="{513D146A-DD0C-3345-8F7E-BCD6790C9D2F}"/>
                </a:ext>
              </a:extLst>
            </p:cNvPr>
            <p:cNvPicPr>
              <a:picLocks noChangeAspect="1"/>
            </p:cNvPicPr>
            <p:nvPr/>
          </p:nvPicPr>
          <p:blipFill>
            <a:blip r:embed="rId3"/>
            <a:stretch>
              <a:fillRect/>
            </a:stretch>
          </p:blipFill>
          <p:spPr>
            <a:xfrm>
              <a:off x="5048632" y="4178980"/>
              <a:ext cx="692759" cy="692759"/>
            </a:xfrm>
            <a:prstGeom prst="rect">
              <a:avLst/>
            </a:prstGeom>
          </p:spPr>
        </p:pic>
      </p:grpSp>
      <p:sp>
        <p:nvSpPr>
          <p:cNvPr id="19" name="TextBox 18">
            <a:extLst>
              <a:ext uri="{FF2B5EF4-FFF2-40B4-BE49-F238E27FC236}">
                <a16:creationId xmlns:a16="http://schemas.microsoft.com/office/drawing/2014/main" id="{A5894014-A7A7-8E47-A2FE-9A4EDBA58A22}"/>
              </a:ext>
            </a:extLst>
          </p:cNvPr>
          <p:cNvSpPr txBox="1"/>
          <p:nvPr/>
        </p:nvSpPr>
        <p:spPr>
          <a:xfrm>
            <a:off x="4564746" y="3033704"/>
            <a:ext cx="1745221" cy="461665"/>
          </a:xfrm>
          <a:prstGeom prst="rect">
            <a:avLst/>
          </a:prstGeom>
          <a:noFill/>
        </p:spPr>
        <p:txBody>
          <a:bodyPr wrap="none" rtlCol="0">
            <a:spAutoFit/>
          </a:bodyPr>
          <a:lstStyle/>
          <a:p>
            <a:r>
              <a:rPr lang="en-US" sz="2400" dirty="0"/>
              <a:t>ETL Process</a:t>
            </a:r>
            <a:endParaRPr lang="en-TH" sz="2400" dirty="0"/>
          </a:p>
        </p:txBody>
      </p:sp>
      <p:sp>
        <p:nvSpPr>
          <p:cNvPr id="22" name="Rounded Rectangle 21">
            <a:extLst>
              <a:ext uri="{FF2B5EF4-FFF2-40B4-BE49-F238E27FC236}">
                <a16:creationId xmlns:a16="http://schemas.microsoft.com/office/drawing/2014/main" id="{A886A3D8-C255-BF47-A61E-48879064CF6E}"/>
              </a:ext>
            </a:extLst>
          </p:cNvPr>
          <p:cNvSpPr/>
          <p:nvPr/>
        </p:nvSpPr>
        <p:spPr>
          <a:xfrm>
            <a:off x="1238509" y="3091083"/>
            <a:ext cx="1640541" cy="6741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Movies</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1247592" y="3944062"/>
            <a:ext cx="1640541" cy="7967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User Profile</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1247592" y="4919604"/>
            <a:ext cx="1640541" cy="840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Movie Rating by Users</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0986447" y="441983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15194" y="2532088"/>
            <a:ext cx="909964" cy="909964"/>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526584" y="384469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10391" y="2897206"/>
            <a:ext cx="648519" cy="5829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836566">
            <a:off x="10207982" y="4610378"/>
            <a:ext cx="694774" cy="57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12" name="TextBox 11">
            <a:extLst>
              <a:ext uri="{FF2B5EF4-FFF2-40B4-BE49-F238E27FC236}">
                <a16:creationId xmlns:a16="http://schemas.microsoft.com/office/drawing/2014/main" id="{2579C316-23A1-1B49-BF3B-8B436C2880DB}"/>
              </a:ext>
            </a:extLst>
          </p:cNvPr>
          <p:cNvSpPr txBox="1"/>
          <p:nvPr/>
        </p:nvSpPr>
        <p:spPr>
          <a:xfrm>
            <a:off x="1633389" y="2373384"/>
            <a:ext cx="684162" cy="369332"/>
          </a:xfrm>
          <a:prstGeom prst="rect">
            <a:avLst/>
          </a:prstGeom>
          <a:noFill/>
        </p:spPr>
        <p:txBody>
          <a:bodyPr wrap="none" rtlCol="0">
            <a:spAutoFit/>
          </a:bodyPr>
          <a:lstStyle/>
          <a:p>
            <a:r>
              <a:rPr lang="en-US" b="1" dirty="0"/>
              <a:t>Input</a:t>
            </a:r>
            <a:endParaRPr lang="en-TH" b="1" dirty="0"/>
          </a:p>
        </p:txBody>
      </p:sp>
      <p:sp>
        <p:nvSpPr>
          <p:cNvPr id="35" name="TextBox 34">
            <a:extLst>
              <a:ext uri="{FF2B5EF4-FFF2-40B4-BE49-F238E27FC236}">
                <a16:creationId xmlns:a16="http://schemas.microsoft.com/office/drawing/2014/main" id="{B2CE8029-51B1-8347-8A30-475F074B3D35}"/>
              </a:ext>
            </a:extLst>
          </p:cNvPr>
          <p:cNvSpPr txBox="1"/>
          <p:nvPr/>
        </p:nvSpPr>
        <p:spPr>
          <a:xfrm>
            <a:off x="8547321" y="2408552"/>
            <a:ext cx="845103" cy="369332"/>
          </a:xfrm>
          <a:prstGeom prst="rect">
            <a:avLst/>
          </a:prstGeom>
          <a:noFill/>
        </p:spPr>
        <p:txBody>
          <a:bodyPr wrap="none" rtlCol="0">
            <a:spAutoFit/>
          </a:bodyPr>
          <a:lstStyle/>
          <a:p>
            <a:r>
              <a:rPr lang="en-US" b="1" dirty="0"/>
              <a:t>Output</a:t>
            </a:r>
            <a:endParaRPr lang="en-TH" b="1" dirty="0"/>
          </a:p>
        </p:txBody>
      </p:sp>
      <p:sp>
        <p:nvSpPr>
          <p:cNvPr id="36" name="TextBox 35">
            <a:extLst>
              <a:ext uri="{FF2B5EF4-FFF2-40B4-BE49-F238E27FC236}">
                <a16:creationId xmlns:a16="http://schemas.microsoft.com/office/drawing/2014/main" id="{92059764-1708-C541-9339-F613B65852FF}"/>
              </a:ext>
            </a:extLst>
          </p:cNvPr>
          <p:cNvSpPr txBox="1"/>
          <p:nvPr/>
        </p:nvSpPr>
        <p:spPr>
          <a:xfrm>
            <a:off x="10617851" y="3429000"/>
            <a:ext cx="1730969" cy="338554"/>
          </a:xfrm>
          <a:prstGeom prst="rect">
            <a:avLst/>
          </a:prstGeom>
          <a:noFill/>
        </p:spPr>
        <p:txBody>
          <a:bodyPr wrap="square" rtlCol="0">
            <a:spAutoFit/>
          </a:bodyPr>
          <a:lstStyle/>
          <a:p>
            <a:r>
              <a:rPr lang="en-US" sz="1600" dirty="0"/>
              <a:t>Prediction Model</a:t>
            </a:r>
            <a:endParaRPr lang="en-TH" sz="1600" dirty="0"/>
          </a:p>
        </p:txBody>
      </p:sp>
      <p:sp>
        <p:nvSpPr>
          <p:cNvPr id="40" name="TextBox 39">
            <a:extLst>
              <a:ext uri="{FF2B5EF4-FFF2-40B4-BE49-F238E27FC236}">
                <a16:creationId xmlns:a16="http://schemas.microsoft.com/office/drawing/2014/main" id="{05D27C2A-A77C-F34F-8DF8-CE2FA4523920}"/>
              </a:ext>
            </a:extLst>
          </p:cNvPr>
          <p:cNvSpPr txBox="1"/>
          <p:nvPr/>
        </p:nvSpPr>
        <p:spPr>
          <a:xfrm>
            <a:off x="10515910" y="5299790"/>
            <a:ext cx="1730969" cy="338554"/>
          </a:xfrm>
          <a:prstGeom prst="rect">
            <a:avLst/>
          </a:prstGeom>
          <a:noFill/>
        </p:spPr>
        <p:txBody>
          <a:bodyPr wrap="square" rtlCol="0">
            <a:spAutoFit/>
          </a:bodyPr>
          <a:lstStyle/>
          <a:p>
            <a:r>
              <a:rPr lang="en-US" sz="1600" dirty="0"/>
              <a:t>Data Visualization</a:t>
            </a:r>
            <a:endParaRPr lang="en-TH" sz="1600" dirty="0"/>
          </a:p>
        </p:txBody>
      </p:sp>
      <p:pic>
        <p:nvPicPr>
          <p:cNvPr id="9" name="Picture 8">
            <a:extLst>
              <a:ext uri="{FF2B5EF4-FFF2-40B4-BE49-F238E27FC236}">
                <a16:creationId xmlns:a16="http://schemas.microsoft.com/office/drawing/2014/main" id="{B093176C-FAA7-4941-BF90-16702BA5632C}"/>
              </a:ext>
            </a:extLst>
          </p:cNvPr>
          <p:cNvPicPr>
            <a:picLocks noChangeAspect="1"/>
          </p:cNvPicPr>
          <p:nvPr/>
        </p:nvPicPr>
        <p:blipFill>
          <a:blip r:embed="rId6"/>
          <a:stretch>
            <a:fillRect/>
          </a:stretch>
        </p:blipFill>
        <p:spPr>
          <a:xfrm>
            <a:off x="8491776" y="3052627"/>
            <a:ext cx="906840" cy="906840"/>
          </a:xfrm>
          <a:prstGeom prst="rect">
            <a:avLst/>
          </a:prstGeom>
        </p:spPr>
      </p:pic>
      <p:pic>
        <p:nvPicPr>
          <p:cNvPr id="42" name="Picture 41">
            <a:extLst>
              <a:ext uri="{FF2B5EF4-FFF2-40B4-BE49-F238E27FC236}">
                <a16:creationId xmlns:a16="http://schemas.microsoft.com/office/drawing/2014/main" id="{FC71D2E7-2D15-9F4C-8461-26266328B919}"/>
              </a:ext>
            </a:extLst>
          </p:cNvPr>
          <p:cNvPicPr>
            <a:picLocks noChangeAspect="1"/>
          </p:cNvPicPr>
          <p:nvPr/>
        </p:nvPicPr>
        <p:blipFill>
          <a:blip r:embed="rId6"/>
          <a:stretch>
            <a:fillRect/>
          </a:stretch>
        </p:blipFill>
        <p:spPr>
          <a:xfrm>
            <a:off x="8561224" y="4375978"/>
            <a:ext cx="906840" cy="906840"/>
          </a:xfrm>
          <a:prstGeom prst="rect">
            <a:avLst/>
          </a:prstGeom>
        </p:spPr>
      </p:pic>
    </p:spTree>
    <p:extLst>
      <p:ext uri="{BB962C8B-B14F-4D97-AF65-F5344CB8AC3E}">
        <p14:creationId xmlns:p14="http://schemas.microsoft.com/office/powerpoint/2010/main" val="27463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 name="Rounded Rectangle 82">
            <a:extLst>
              <a:ext uri="{FF2B5EF4-FFF2-40B4-BE49-F238E27FC236}">
                <a16:creationId xmlns:a16="http://schemas.microsoft.com/office/drawing/2014/main" id="{68CDB648-D916-874F-8025-B1A604D72208}"/>
              </a:ext>
            </a:extLst>
          </p:cNvPr>
          <p:cNvSpPr/>
          <p:nvPr/>
        </p:nvSpPr>
        <p:spPr>
          <a:xfrm>
            <a:off x="9420724" y="894280"/>
            <a:ext cx="2521840" cy="59176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17</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905173"/>
            <a:ext cx="3201297" cy="5906789"/>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64756" y="1085119"/>
            <a:ext cx="851708" cy="461665"/>
          </a:xfrm>
          <a:prstGeom prst="rect">
            <a:avLst/>
          </a:prstGeom>
          <a:noFill/>
        </p:spPr>
        <p:txBody>
          <a:bodyPr wrap="none" rtlCol="0">
            <a:spAutoFit/>
          </a:bodyPr>
          <a:lstStyle/>
          <a:p>
            <a:r>
              <a:rPr lang="en-US" sz="2400" b="1" dirty="0"/>
              <a:t>Input</a:t>
            </a:r>
            <a:endParaRPr lang="en-TH" sz="2400" b="1"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3"/>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3"/>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4"/>
          <a:stretch>
            <a:fillRect/>
          </a:stretch>
        </p:blipFill>
        <p:spPr>
          <a:xfrm>
            <a:off x="1249446" y="3661331"/>
            <a:ext cx="775384" cy="775384"/>
          </a:xfrm>
          <a:prstGeom prst="rect">
            <a:avLst/>
          </a:prstGeom>
        </p:spPr>
      </p:pic>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65" name="Right Arrow 64">
            <a:extLst>
              <a:ext uri="{FF2B5EF4-FFF2-40B4-BE49-F238E27FC236}">
                <a16:creationId xmlns:a16="http://schemas.microsoft.com/office/drawing/2014/main" id="{F1F02198-A815-5845-A182-96A287264C5D}"/>
              </a:ext>
            </a:extLst>
          </p:cNvPr>
          <p:cNvSpPr/>
          <p:nvPr/>
        </p:nvSpPr>
        <p:spPr>
          <a:xfrm>
            <a:off x="8911350" y="325677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78" name="TextBox 77">
            <a:extLst>
              <a:ext uri="{FF2B5EF4-FFF2-40B4-BE49-F238E27FC236}">
                <a16:creationId xmlns:a16="http://schemas.microsoft.com/office/drawing/2014/main" id="{F09EF3F1-9EA0-A248-80FE-17CDF9142162}"/>
              </a:ext>
            </a:extLst>
          </p:cNvPr>
          <p:cNvSpPr txBox="1"/>
          <p:nvPr/>
        </p:nvSpPr>
        <p:spPr>
          <a:xfrm>
            <a:off x="9603682" y="3388741"/>
            <a:ext cx="2118850" cy="400110"/>
          </a:xfrm>
          <a:prstGeom prst="rect">
            <a:avLst/>
          </a:prstGeom>
          <a:noFill/>
        </p:spPr>
        <p:txBody>
          <a:bodyPr wrap="none" rtlCol="0">
            <a:spAutoFit/>
          </a:bodyPr>
          <a:lstStyle/>
          <a:p>
            <a:r>
              <a:rPr lang="en-TH" sz="2000" dirty="0"/>
              <a:t>CSV for Prediction</a:t>
            </a:r>
          </a:p>
        </p:txBody>
      </p:sp>
      <p:grpSp>
        <p:nvGrpSpPr>
          <p:cNvPr id="21" name="Group 20">
            <a:extLst>
              <a:ext uri="{FF2B5EF4-FFF2-40B4-BE49-F238E27FC236}">
                <a16:creationId xmlns:a16="http://schemas.microsoft.com/office/drawing/2014/main" id="{0CCAC501-446D-A747-9FD3-ABCADF237283}"/>
              </a:ext>
            </a:extLst>
          </p:cNvPr>
          <p:cNvGrpSpPr/>
          <p:nvPr/>
        </p:nvGrpSpPr>
        <p:grpSpPr>
          <a:xfrm>
            <a:off x="9999776" y="1241403"/>
            <a:ext cx="1381505" cy="2079609"/>
            <a:chOff x="9999776" y="1012803"/>
            <a:chExt cx="1381505" cy="2079609"/>
          </a:xfrm>
        </p:grpSpPr>
        <p:pic>
          <p:nvPicPr>
            <p:cNvPr id="66" name="Picture 65">
              <a:extLst>
                <a:ext uri="{FF2B5EF4-FFF2-40B4-BE49-F238E27FC236}">
                  <a16:creationId xmlns:a16="http://schemas.microsoft.com/office/drawing/2014/main" id="{5E83B175-1490-3948-B10A-5DD07DB97A10}"/>
                </a:ext>
              </a:extLst>
            </p:cNvPr>
            <p:cNvPicPr>
              <a:picLocks noChangeAspect="1"/>
            </p:cNvPicPr>
            <p:nvPr/>
          </p:nvPicPr>
          <p:blipFill>
            <a:blip r:embed="rId3"/>
            <a:stretch>
              <a:fillRect/>
            </a:stretch>
          </p:blipFill>
          <p:spPr>
            <a:xfrm>
              <a:off x="9999776" y="1717474"/>
              <a:ext cx="1374938" cy="1374938"/>
            </a:xfrm>
            <a:prstGeom prst="rect">
              <a:avLst/>
            </a:prstGeom>
          </p:spPr>
        </p:pic>
        <p:sp>
          <p:nvSpPr>
            <p:cNvPr id="67" name="TextBox 66">
              <a:extLst>
                <a:ext uri="{FF2B5EF4-FFF2-40B4-BE49-F238E27FC236}">
                  <a16:creationId xmlns:a16="http://schemas.microsoft.com/office/drawing/2014/main" id="{75ACB6CD-7BFF-B64D-BCEB-3B89489EEBCA}"/>
                </a:ext>
              </a:extLst>
            </p:cNvPr>
            <p:cNvSpPr txBox="1"/>
            <p:nvPr/>
          </p:nvSpPr>
          <p:spPr>
            <a:xfrm>
              <a:off x="10493131" y="1954556"/>
              <a:ext cx="377026" cy="400110"/>
            </a:xfrm>
            <a:prstGeom prst="rect">
              <a:avLst/>
            </a:prstGeom>
            <a:noFill/>
          </p:spPr>
          <p:txBody>
            <a:bodyPr wrap="none" rtlCol="0">
              <a:spAutoFit/>
            </a:bodyPr>
            <a:lstStyle/>
            <a:p>
              <a:r>
                <a:rPr lang="en-TH" sz="2000" dirty="0"/>
                <a:t>...</a:t>
              </a:r>
            </a:p>
          </p:txBody>
        </p:sp>
        <p:sp>
          <p:nvSpPr>
            <p:cNvPr id="68" name="TextBox 67">
              <a:extLst>
                <a:ext uri="{FF2B5EF4-FFF2-40B4-BE49-F238E27FC236}">
                  <a16:creationId xmlns:a16="http://schemas.microsoft.com/office/drawing/2014/main" id="{36B23F46-7CEE-EE47-89FF-55B497DCDED6}"/>
                </a:ext>
              </a:extLst>
            </p:cNvPr>
            <p:cNvSpPr txBox="1"/>
            <p:nvPr/>
          </p:nvSpPr>
          <p:spPr>
            <a:xfrm>
              <a:off x="10506654" y="2296632"/>
              <a:ext cx="312906" cy="400110"/>
            </a:xfrm>
            <a:prstGeom prst="rect">
              <a:avLst/>
            </a:prstGeom>
            <a:noFill/>
          </p:spPr>
          <p:txBody>
            <a:bodyPr wrap="none" rtlCol="0">
              <a:spAutoFit/>
            </a:bodyPr>
            <a:lstStyle/>
            <a:p>
              <a:r>
                <a:rPr lang="en-US" sz="2000" dirty="0"/>
                <a:t>..</a:t>
              </a:r>
              <a:endParaRPr lang="en-TH" sz="2000" dirty="0"/>
            </a:p>
          </p:txBody>
        </p:sp>
        <p:sp>
          <p:nvSpPr>
            <p:cNvPr id="69" name="TextBox 68">
              <a:extLst>
                <a:ext uri="{FF2B5EF4-FFF2-40B4-BE49-F238E27FC236}">
                  <a16:creationId xmlns:a16="http://schemas.microsoft.com/office/drawing/2014/main" id="{1647E4BB-8AEC-7E42-8540-EDFAA281D974}"/>
                </a:ext>
              </a:extLst>
            </p:cNvPr>
            <p:cNvSpPr txBox="1"/>
            <p:nvPr/>
          </p:nvSpPr>
          <p:spPr>
            <a:xfrm>
              <a:off x="10507651" y="2657533"/>
              <a:ext cx="312906" cy="400110"/>
            </a:xfrm>
            <a:prstGeom prst="rect">
              <a:avLst/>
            </a:prstGeom>
            <a:noFill/>
          </p:spPr>
          <p:txBody>
            <a:bodyPr wrap="none" rtlCol="0">
              <a:spAutoFit/>
            </a:bodyPr>
            <a:lstStyle/>
            <a:p>
              <a:r>
                <a:rPr lang="en-US" sz="2000" dirty="0"/>
                <a:t>..</a:t>
              </a:r>
              <a:endParaRPr lang="en-TH" sz="2000" dirty="0"/>
            </a:p>
          </p:txBody>
        </p:sp>
        <p:sp>
          <p:nvSpPr>
            <p:cNvPr id="70" name="TextBox 69">
              <a:extLst>
                <a:ext uri="{FF2B5EF4-FFF2-40B4-BE49-F238E27FC236}">
                  <a16:creationId xmlns:a16="http://schemas.microsoft.com/office/drawing/2014/main" id="{AE73DA16-A449-054C-B3AC-E6BDBDE8A22D}"/>
                </a:ext>
              </a:extLst>
            </p:cNvPr>
            <p:cNvSpPr txBox="1"/>
            <p:nvPr/>
          </p:nvSpPr>
          <p:spPr>
            <a:xfrm>
              <a:off x="10961467" y="1945070"/>
              <a:ext cx="335348" cy="400110"/>
            </a:xfrm>
            <a:prstGeom prst="rect">
              <a:avLst/>
            </a:prstGeom>
            <a:noFill/>
          </p:spPr>
          <p:txBody>
            <a:bodyPr wrap="none" rtlCol="0">
              <a:spAutoFit/>
            </a:bodyPr>
            <a:lstStyle/>
            <a:p>
              <a:r>
                <a:rPr lang="en-US" sz="2000" dirty="0"/>
                <a:t>2</a:t>
              </a:r>
              <a:endParaRPr lang="en-TH" sz="2000" dirty="0"/>
            </a:p>
          </p:txBody>
        </p:sp>
        <p:sp>
          <p:nvSpPr>
            <p:cNvPr id="71" name="TextBox 70">
              <a:extLst>
                <a:ext uri="{FF2B5EF4-FFF2-40B4-BE49-F238E27FC236}">
                  <a16:creationId xmlns:a16="http://schemas.microsoft.com/office/drawing/2014/main" id="{B96FE57A-429B-2E4C-88AE-0C3EA1D3EE4F}"/>
                </a:ext>
              </a:extLst>
            </p:cNvPr>
            <p:cNvSpPr txBox="1"/>
            <p:nvPr/>
          </p:nvSpPr>
          <p:spPr>
            <a:xfrm>
              <a:off x="10974990" y="2296632"/>
              <a:ext cx="335348" cy="400110"/>
            </a:xfrm>
            <a:prstGeom prst="rect">
              <a:avLst/>
            </a:prstGeom>
            <a:noFill/>
          </p:spPr>
          <p:txBody>
            <a:bodyPr wrap="none" rtlCol="0">
              <a:spAutoFit/>
            </a:bodyPr>
            <a:lstStyle/>
            <a:p>
              <a:r>
                <a:rPr lang="en-US" sz="2000" dirty="0"/>
                <a:t>3</a:t>
              </a:r>
              <a:endParaRPr lang="en-TH" sz="2000" dirty="0"/>
            </a:p>
          </p:txBody>
        </p:sp>
        <p:sp>
          <p:nvSpPr>
            <p:cNvPr id="72" name="TextBox 71">
              <a:extLst>
                <a:ext uri="{FF2B5EF4-FFF2-40B4-BE49-F238E27FC236}">
                  <a16:creationId xmlns:a16="http://schemas.microsoft.com/office/drawing/2014/main" id="{E6891D46-E77E-9049-8F71-8ED0D58A69A4}"/>
                </a:ext>
              </a:extLst>
            </p:cNvPr>
            <p:cNvSpPr txBox="1"/>
            <p:nvPr/>
          </p:nvSpPr>
          <p:spPr>
            <a:xfrm>
              <a:off x="10974990" y="2669633"/>
              <a:ext cx="335348" cy="400110"/>
            </a:xfrm>
            <a:prstGeom prst="rect">
              <a:avLst/>
            </a:prstGeom>
            <a:noFill/>
          </p:spPr>
          <p:txBody>
            <a:bodyPr wrap="none" rtlCol="0">
              <a:spAutoFit/>
            </a:bodyPr>
            <a:lstStyle/>
            <a:p>
              <a:r>
                <a:rPr lang="en-US" sz="2000" dirty="0"/>
                <a:t>4</a:t>
              </a:r>
              <a:endParaRPr lang="en-TH" sz="2000" dirty="0"/>
            </a:p>
          </p:txBody>
        </p:sp>
        <p:sp>
          <p:nvSpPr>
            <p:cNvPr id="73" name="TextBox 72">
              <a:extLst>
                <a:ext uri="{FF2B5EF4-FFF2-40B4-BE49-F238E27FC236}">
                  <a16:creationId xmlns:a16="http://schemas.microsoft.com/office/drawing/2014/main" id="{936A5421-A4FF-254B-8710-5C9E1DD06980}"/>
                </a:ext>
              </a:extLst>
            </p:cNvPr>
            <p:cNvSpPr txBox="1"/>
            <p:nvPr/>
          </p:nvSpPr>
          <p:spPr>
            <a:xfrm>
              <a:off x="10062870" y="1945070"/>
              <a:ext cx="335348" cy="400110"/>
            </a:xfrm>
            <a:prstGeom prst="rect">
              <a:avLst/>
            </a:prstGeom>
            <a:noFill/>
          </p:spPr>
          <p:txBody>
            <a:bodyPr wrap="none" rtlCol="0">
              <a:spAutoFit/>
            </a:bodyPr>
            <a:lstStyle/>
            <a:p>
              <a:r>
                <a:rPr lang="en-US" sz="2000" dirty="0"/>
                <a:t>1</a:t>
              </a:r>
              <a:endParaRPr lang="en-TH" sz="2000" dirty="0"/>
            </a:p>
          </p:txBody>
        </p:sp>
        <p:sp>
          <p:nvSpPr>
            <p:cNvPr id="74" name="TextBox 73">
              <a:extLst>
                <a:ext uri="{FF2B5EF4-FFF2-40B4-BE49-F238E27FC236}">
                  <a16:creationId xmlns:a16="http://schemas.microsoft.com/office/drawing/2014/main" id="{F0567854-908A-E644-9D00-F834A310FF16}"/>
                </a:ext>
              </a:extLst>
            </p:cNvPr>
            <p:cNvSpPr txBox="1"/>
            <p:nvPr/>
          </p:nvSpPr>
          <p:spPr>
            <a:xfrm>
              <a:off x="10049846" y="2318686"/>
              <a:ext cx="335348" cy="400110"/>
            </a:xfrm>
            <a:prstGeom prst="rect">
              <a:avLst/>
            </a:prstGeom>
            <a:noFill/>
          </p:spPr>
          <p:txBody>
            <a:bodyPr wrap="none" rtlCol="0">
              <a:spAutoFit/>
            </a:bodyPr>
            <a:lstStyle/>
            <a:p>
              <a:r>
                <a:rPr lang="en-US" sz="2000" dirty="0"/>
                <a:t>0</a:t>
              </a:r>
              <a:endParaRPr lang="en-TH" sz="2000" dirty="0"/>
            </a:p>
          </p:txBody>
        </p:sp>
        <p:sp>
          <p:nvSpPr>
            <p:cNvPr id="75" name="TextBox 74">
              <a:extLst>
                <a:ext uri="{FF2B5EF4-FFF2-40B4-BE49-F238E27FC236}">
                  <a16:creationId xmlns:a16="http://schemas.microsoft.com/office/drawing/2014/main" id="{D7FF6A52-2560-3E45-A3D0-903E6576D239}"/>
                </a:ext>
              </a:extLst>
            </p:cNvPr>
            <p:cNvSpPr txBox="1"/>
            <p:nvPr/>
          </p:nvSpPr>
          <p:spPr>
            <a:xfrm>
              <a:off x="10062870" y="2684031"/>
              <a:ext cx="335348" cy="400110"/>
            </a:xfrm>
            <a:prstGeom prst="rect">
              <a:avLst/>
            </a:prstGeom>
            <a:noFill/>
          </p:spPr>
          <p:txBody>
            <a:bodyPr wrap="none" rtlCol="0">
              <a:spAutoFit/>
            </a:bodyPr>
            <a:lstStyle/>
            <a:p>
              <a:r>
                <a:rPr lang="en-US" sz="2000" dirty="0"/>
                <a:t>1</a:t>
              </a:r>
              <a:endParaRPr lang="en-TH" sz="2000" dirty="0"/>
            </a:p>
          </p:txBody>
        </p:sp>
        <p:sp>
          <p:nvSpPr>
            <p:cNvPr id="76" name="TextBox 75">
              <a:extLst>
                <a:ext uri="{FF2B5EF4-FFF2-40B4-BE49-F238E27FC236}">
                  <a16:creationId xmlns:a16="http://schemas.microsoft.com/office/drawing/2014/main" id="{CCC6128B-FEA9-BA42-9BF1-7402947C43A2}"/>
                </a:ext>
              </a:extLst>
            </p:cNvPr>
            <p:cNvSpPr txBox="1"/>
            <p:nvPr/>
          </p:nvSpPr>
          <p:spPr>
            <a:xfrm rot="18282797">
              <a:off x="9938928" y="1254215"/>
              <a:ext cx="790601" cy="307777"/>
            </a:xfrm>
            <a:prstGeom prst="rect">
              <a:avLst/>
            </a:prstGeom>
            <a:noFill/>
          </p:spPr>
          <p:txBody>
            <a:bodyPr wrap="none" rtlCol="0">
              <a:spAutoFit/>
            </a:bodyPr>
            <a:lstStyle/>
            <a:p>
              <a:r>
                <a:rPr lang="en-US" sz="1400" dirty="0"/>
                <a:t>Comedy</a:t>
              </a:r>
              <a:endParaRPr lang="en-TH" sz="1400" dirty="0"/>
            </a:p>
          </p:txBody>
        </p:sp>
        <p:sp>
          <p:nvSpPr>
            <p:cNvPr id="77" name="TextBox 76">
              <a:extLst>
                <a:ext uri="{FF2B5EF4-FFF2-40B4-BE49-F238E27FC236}">
                  <a16:creationId xmlns:a16="http://schemas.microsoft.com/office/drawing/2014/main" id="{34D19C79-85DD-4D40-95FE-99C2B5536716}"/>
                </a:ext>
              </a:extLst>
            </p:cNvPr>
            <p:cNvSpPr txBox="1"/>
            <p:nvPr/>
          </p:nvSpPr>
          <p:spPr>
            <a:xfrm rot="18282797">
              <a:off x="10891403" y="1284876"/>
              <a:ext cx="671979" cy="307777"/>
            </a:xfrm>
            <a:prstGeom prst="rect">
              <a:avLst/>
            </a:prstGeom>
            <a:noFill/>
          </p:spPr>
          <p:txBody>
            <a:bodyPr wrap="none" rtlCol="0">
              <a:spAutoFit/>
            </a:bodyPr>
            <a:lstStyle/>
            <a:p>
              <a:r>
                <a:rPr lang="en-US" sz="1400" dirty="0"/>
                <a:t>Rating</a:t>
              </a:r>
              <a:endParaRPr lang="en-TH" sz="1400" dirty="0"/>
            </a:p>
          </p:txBody>
        </p:sp>
        <p:sp>
          <p:nvSpPr>
            <p:cNvPr id="79" name="TextBox 78">
              <a:extLst>
                <a:ext uri="{FF2B5EF4-FFF2-40B4-BE49-F238E27FC236}">
                  <a16:creationId xmlns:a16="http://schemas.microsoft.com/office/drawing/2014/main" id="{E9E23182-139F-A640-B1EB-E09EBAD3D04C}"/>
                </a:ext>
              </a:extLst>
            </p:cNvPr>
            <p:cNvSpPr txBox="1"/>
            <p:nvPr/>
          </p:nvSpPr>
          <p:spPr>
            <a:xfrm>
              <a:off x="10601416" y="1283896"/>
              <a:ext cx="319318" cy="307777"/>
            </a:xfrm>
            <a:prstGeom prst="rect">
              <a:avLst/>
            </a:prstGeom>
            <a:noFill/>
          </p:spPr>
          <p:txBody>
            <a:bodyPr wrap="none" rtlCol="0">
              <a:spAutoFit/>
            </a:bodyPr>
            <a:lstStyle/>
            <a:p>
              <a:r>
                <a:rPr lang="en-US" sz="1400" dirty="0"/>
                <a:t>…</a:t>
              </a:r>
              <a:endParaRPr lang="en-TH" sz="1400" dirty="0"/>
            </a:p>
          </p:txBody>
        </p:sp>
      </p:grpSp>
      <p:pic>
        <p:nvPicPr>
          <p:cNvPr id="80" name="Picture 79">
            <a:extLst>
              <a:ext uri="{FF2B5EF4-FFF2-40B4-BE49-F238E27FC236}">
                <a16:creationId xmlns:a16="http://schemas.microsoft.com/office/drawing/2014/main" id="{6B27B7BD-A357-BA4F-838E-383C97189732}"/>
              </a:ext>
            </a:extLst>
          </p:cNvPr>
          <p:cNvPicPr>
            <a:picLocks noChangeAspect="1"/>
          </p:cNvPicPr>
          <p:nvPr/>
        </p:nvPicPr>
        <p:blipFill>
          <a:blip r:embed="rId3"/>
          <a:stretch>
            <a:fillRect/>
          </a:stretch>
        </p:blipFill>
        <p:spPr>
          <a:xfrm>
            <a:off x="10062869" y="4501314"/>
            <a:ext cx="1331476" cy="1331476"/>
          </a:xfrm>
          <a:prstGeom prst="rect">
            <a:avLst/>
          </a:prstGeom>
        </p:spPr>
      </p:pic>
      <p:pic>
        <p:nvPicPr>
          <p:cNvPr id="81" name="Picture 80">
            <a:extLst>
              <a:ext uri="{FF2B5EF4-FFF2-40B4-BE49-F238E27FC236}">
                <a16:creationId xmlns:a16="http://schemas.microsoft.com/office/drawing/2014/main" id="{50F26B55-99FD-804A-BC2D-9379EC06CF57}"/>
              </a:ext>
            </a:extLst>
          </p:cNvPr>
          <p:cNvPicPr>
            <a:picLocks noChangeAspect="1"/>
          </p:cNvPicPr>
          <p:nvPr/>
        </p:nvPicPr>
        <p:blipFill>
          <a:blip r:embed="rId8"/>
          <a:stretch>
            <a:fillRect/>
          </a:stretch>
        </p:blipFill>
        <p:spPr>
          <a:xfrm>
            <a:off x="10793346" y="4272468"/>
            <a:ext cx="838711" cy="838711"/>
          </a:xfrm>
          <a:prstGeom prst="rect">
            <a:avLst/>
          </a:prstGeom>
        </p:spPr>
      </p:pic>
      <p:sp>
        <p:nvSpPr>
          <p:cNvPr id="82" name="TextBox 81">
            <a:extLst>
              <a:ext uri="{FF2B5EF4-FFF2-40B4-BE49-F238E27FC236}">
                <a16:creationId xmlns:a16="http://schemas.microsoft.com/office/drawing/2014/main" id="{79E8345E-7482-7A48-B0A9-6DB94029429F}"/>
              </a:ext>
            </a:extLst>
          </p:cNvPr>
          <p:cNvSpPr txBox="1"/>
          <p:nvPr/>
        </p:nvSpPr>
        <p:spPr>
          <a:xfrm>
            <a:off x="9512724" y="5839679"/>
            <a:ext cx="2396169" cy="400110"/>
          </a:xfrm>
          <a:prstGeom prst="rect">
            <a:avLst/>
          </a:prstGeom>
          <a:noFill/>
        </p:spPr>
        <p:txBody>
          <a:bodyPr wrap="none" rtlCol="0">
            <a:spAutoFit/>
          </a:bodyPr>
          <a:lstStyle/>
          <a:p>
            <a:r>
              <a:rPr lang="en-TH" sz="2000" dirty="0"/>
              <a:t>CSV for Visualization</a:t>
            </a:r>
          </a:p>
        </p:txBody>
      </p:sp>
      <p:sp>
        <p:nvSpPr>
          <p:cNvPr id="84" name="TextBox 83">
            <a:extLst>
              <a:ext uri="{FF2B5EF4-FFF2-40B4-BE49-F238E27FC236}">
                <a16:creationId xmlns:a16="http://schemas.microsoft.com/office/drawing/2014/main" id="{A0BEA5F7-6B64-7947-8587-00A8563B29DF}"/>
              </a:ext>
            </a:extLst>
          </p:cNvPr>
          <p:cNvSpPr txBox="1"/>
          <p:nvPr/>
        </p:nvSpPr>
        <p:spPr>
          <a:xfrm>
            <a:off x="10129948" y="916318"/>
            <a:ext cx="1066318" cy="461665"/>
          </a:xfrm>
          <a:prstGeom prst="rect">
            <a:avLst/>
          </a:prstGeom>
          <a:noFill/>
        </p:spPr>
        <p:txBody>
          <a:bodyPr wrap="none" rtlCol="0">
            <a:spAutoFit/>
          </a:bodyPr>
          <a:lstStyle/>
          <a:p>
            <a:r>
              <a:rPr lang="en-US" sz="2400" b="1" dirty="0"/>
              <a:t>Output</a:t>
            </a:r>
            <a:endParaRPr lang="en-TH" sz="2400" b="1" dirty="0"/>
          </a:p>
        </p:txBody>
      </p:sp>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sp>
        <p:nvSpPr>
          <p:cNvPr id="44" name="Right Arrow 43">
            <a:extLst>
              <a:ext uri="{FF2B5EF4-FFF2-40B4-BE49-F238E27FC236}">
                <a16:creationId xmlns:a16="http://schemas.microsoft.com/office/drawing/2014/main" id="{520EB90A-1EF4-E745-8CEF-8C3A9F97C156}"/>
              </a:ext>
            </a:extLst>
          </p:cNvPr>
          <p:cNvSpPr/>
          <p:nvPr/>
        </p:nvSpPr>
        <p:spPr>
          <a:xfrm>
            <a:off x="3390839" y="3264954"/>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grpSp>
        <p:nvGrpSpPr>
          <p:cNvPr id="60" name="Group 59">
            <a:extLst>
              <a:ext uri="{FF2B5EF4-FFF2-40B4-BE49-F238E27FC236}">
                <a16:creationId xmlns:a16="http://schemas.microsoft.com/office/drawing/2014/main" id="{C8F4036C-C96C-024A-9E75-B1D0B9D86E87}"/>
              </a:ext>
            </a:extLst>
          </p:cNvPr>
          <p:cNvGrpSpPr/>
          <p:nvPr/>
        </p:nvGrpSpPr>
        <p:grpSpPr>
          <a:xfrm>
            <a:off x="3925053" y="779446"/>
            <a:ext cx="4956914" cy="6032516"/>
            <a:chOff x="4250986" y="848244"/>
            <a:chExt cx="4727252" cy="6032516"/>
          </a:xfrm>
        </p:grpSpPr>
        <p:sp>
          <p:nvSpPr>
            <p:cNvPr id="61" name="AutoShape 2" descr="Database icon | Free Download">
              <a:extLst>
                <a:ext uri="{FF2B5EF4-FFF2-40B4-BE49-F238E27FC236}">
                  <a16:creationId xmlns:a16="http://schemas.microsoft.com/office/drawing/2014/main" id="{07845E0E-8BF4-1D42-8CCC-10458BCCA98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2" name="Rounded Rectangle 61">
              <a:extLst>
                <a:ext uri="{FF2B5EF4-FFF2-40B4-BE49-F238E27FC236}">
                  <a16:creationId xmlns:a16="http://schemas.microsoft.com/office/drawing/2014/main" id="{27AED69A-2D2C-274A-A68D-D0BBA22665AD}"/>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63" name="TextBox 62">
              <a:extLst>
                <a:ext uri="{FF2B5EF4-FFF2-40B4-BE49-F238E27FC236}">
                  <a16:creationId xmlns:a16="http://schemas.microsoft.com/office/drawing/2014/main" id="{069B2D14-A9A3-6047-90E9-DC8A0617973F}"/>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64" name="Rounded Rectangle 63">
              <a:extLst>
                <a:ext uri="{FF2B5EF4-FFF2-40B4-BE49-F238E27FC236}">
                  <a16:creationId xmlns:a16="http://schemas.microsoft.com/office/drawing/2014/main" id="{3A14CAC1-3767-D64B-83AC-E74F3DD0EBDD}"/>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95" name="Rounded Rectangle 94">
              <a:extLst>
                <a:ext uri="{FF2B5EF4-FFF2-40B4-BE49-F238E27FC236}">
                  <a16:creationId xmlns:a16="http://schemas.microsoft.com/office/drawing/2014/main" id="{139C06E4-78D7-784D-B079-6B8238A0BA1E}"/>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96" name="Rounded Rectangle 95">
              <a:extLst>
                <a:ext uri="{FF2B5EF4-FFF2-40B4-BE49-F238E27FC236}">
                  <a16:creationId xmlns:a16="http://schemas.microsoft.com/office/drawing/2014/main" id="{F742C6D6-7545-814E-B984-9C77ABF91001}"/>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97" name="TextBox 96">
              <a:extLst>
                <a:ext uri="{FF2B5EF4-FFF2-40B4-BE49-F238E27FC236}">
                  <a16:creationId xmlns:a16="http://schemas.microsoft.com/office/drawing/2014/main" id="{1E25741B-9DA2-7247-B58B-86A322E3E54E}"/>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98" name="TextBox 97">
              <a:extLst>
                <a:ext uri="{FF2B5EF4-FFF2-40B4-BE49-F238E27FC236}">
                  <a16:creationId xmlns:a16="http://schemas.microsoft.com/office/drawing/2014/main" id="{9258A62F-DEB7-C94C-952F-56E6C89CFD7E}"/>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99" name="TextBox 98">
              <a:extLst>
                <a:ext uri="{FF2B5EF4-FFF2-40B4-BE49-F238E27FC236}">
                  <a16:creationId xmlns:a16="http://schemas.microsoft.com/office/drawing/2014/main" id="{F55839C1-8AA0-8141-B572-5FCDE724FB8B}"/>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Tree>
    <p:extLst>
      <p:ext uri="{BB962C8B-B14F-4D97-AF65-F5344CB8AC3E}">
        <p14:creationId xmlns:p14="http://schemas.microsoft.com/office/powerpoint/2010/main" val="2562063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D96E4D5E-455D-744D-ABC4-8E60B70C159E}"/>
              </a:ext>
            </a:extLst>
          </p:cNvPr>
          <p:cNvGrpSpPr/>
          <p:nvPr/>
        </p:nvGrpSpPr>
        <p:grpSpPr>
          <a:xfrm>
            <a:off x="3440359" y="825484"/>
            <a:ext cx="4956914" cy="6032516"/>
            <a:chOff x="4250986" y="848244"/>
            <a:chExt cx="4727252" cy="6032516"/>
          </a:xfrm>
        </p:grpSpPr>
        <p:sp>
          <p:nvSpPr>
            <p:cNvPr id="67" name="AutoShape 2" descr="Database icon | Free Download">
              <a:extLst>
                <a:ext uri="{FF2B5EF4-FFF2-40B4-BE49-F238E27FC236}">
                  <a16:creationId xmlns:a16="http://schemas.microsoft.com/office/drawing/2014/main" id="{9BBD1654-0582-534E-9E54-AA94687E212B}"/>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8" name="Rounded Rectangle 67">
              <a:extLst>
                <a:ext uri="{FF2B5EF4-FFF2-40B4-BE49-F238E27FC236}">
                  <a16:creationId xmlns:a16="http://schemas.microsoft.com/office/drawing/2014/main" id="{77653C37-07F4-434E-AF13-CB31E0EF4631}"/>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69" name="TextBox 68">
              <a:extLst>
                <a:ext uri="{FF2B5EF4-FFF2-40B4-BE49-F238E27FC236}">
                  <a16:creationId xmlns:a16="http://schemas.microsoft.com/office/drawing/2014/main" id="{577D2915-BE6D-5A45-A42F-8BE2172650B8}"/>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0" name="Rounded Rectangle 69">
              <a:extLst>
                <a:ext uri="{FF2B5EF4-FFF2-40B4-BE49-F238E27FC236}">
                  <a16:creationId xmlns:a16="http://schemas.microsoft.com/office/drawing/2014/main" id="{FF3BA1C8-F633-1E44-BC02-EE4B3D586BA5}"/>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1" name="Rounded Rectangle 70">
              <a:extLst>
                <a:ext uri="{FF2B5EF4-FFF2-40B4-BE49-F238E27FC236}">
                  <a16:creationId xmlns:a16="http://schemas.microsoft.com/office/drawing/2014/main" id="{C0BDC52F-835C-1345-B4B9-125F98ED4ED7}"/>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2" name="Rounded Rectangle 71">
              <a:extLst>
                <a:ext uri="{FF2B5EF4-FFF2-40B4-BE49-F238E27FC236}">
                  <a16:creationId xmlns:a16="http://schemas.microsoft.com/office/drawing/2014/main" id="{D570AB36-3F2D-3A47-9C94-FABA76BE777B}"/>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73" name="TextBox 72">
              <a:extLst>
                <a:ext uri="{FF2B5EF4-FFF2-40B4-BE49-F238E27FC236}">
                  <a16:creationId xmlns:a16="http://schemas.microsoft.com/office/drawing/2014/main" id="{5D18B6AD-58DF-784A-99BB-A492C0D7A6CB}"/>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74" name="TextBox 73">
              <a:extLst>
                <a:ext uri="{FF2B5EF4-FFF2-40B4-BE49-F238E27FC236}">
                  <a16:creationId xmlns:a16="http://schemas.microsoft.com/office/drawing/2014/main" id="{FCD0A242-2B5C-D34B-9AE3-62ECDBECAA95}"/>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75" name="TextBox 74">
              <a:extLst>
                <a:ext uri="{FF2B5EF4-FFF2-40B4-BE49-F238E27FC236}">
                  <a16:creationId xmlns:a16="http://schemas.microsoft.com/office/drawing/2014/main" id="{B8E8C1F9-CCEB-E049-AF41-FB667A0E8A2E}"/>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18</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5" name="Group 4">
            <a:extLst>
              <a:ext uri="{FF2B5EF4-FFF2-40B4-BE49-F238E27FC236}">
                <a16:creationId xmlns:a16="http://schemas.microsoft.com/office/drawing/2014/main" id="{0CA1A3AB-A333-F940-A85E-CDD4AE8FE570}"/>
              </a:ext>
            </a:extLst>
          </p:cNvPr>
          <p:cNvGrpSpPr/>
          <p:nvPr/>
        </p:nvGrpSpPr>
        <p:grpSpPr>
          <a:xfrm>
            <a:off x="8541954" y="825483"/>
            <a:ext cx="3584495" cy="5952609"/>
            <a:chOff x="8541954" y="825483"/>
            <a:chExt cx="3584495" cy="5952609"/>
          </a:xfrm>
        </p:grpSpPr>
        <p:grpSp>
          <p:nvGrpSpPr>
            <p:cNvPr id="78" name="Group 77">
              <a:extLst>
                <a:ext uri="{FF2B5EF4-FFF2-40B4-BE49-F238E27FC236}">
                  <a16:creationId xmlns:a16="http://schemas.microsoft.com/office/drawing/2014/main" id="{40C3F351-990D-1B47-81B8-57EAF0A784E0}"/>
                </a:ext>
              </a:extLst>
            </p:cNvPr>
            <p:cNvGrpSpPr/>
            <p:nvPr/>
          </p:nvGrpSpPr>
          <p:grpSpPr>
            <a:xfrm>
              <a:off x="8541954" y="825483"/>
              <a:ext cx="3584495" cy="5952609"/>
              <a:chOff x="8541954" y="825483"/>
              <a:chExt cx="3584495" cy="5952609"/>
            </a:xfrm>
          </p:grpSpPr>
          <p:sp>
            <p:nvSpPr>
              <p:cNvPr id="79" name="Rounded Rectangle 78">
                <a:extLst>
                  <a:ext uri="{FF2B5EF4-FFF2-40B4-BE49-F238E27FC236}">
                    <a16:creationId xmlns:a16="http://schemas.microsoft.com/office/drawing/2014/main" id="{595E5F2C-2920-7343-A967-66403963878C}"/>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80" name="Rounded Rectangle 79">
                <a:extLst>
                  <a:ext uri="{FF2B5EF4-FFF2-40B4-BE49-F238E27FC236}">
                    <a16:creationId xmlns:a16="http://schemas.microsoft.com/office/drawing/2014/main" id="{DE783BA1-13CA-0346-963C-5B845885432E}"/>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81" name="Rounded Rectangle 80">
                <a:extLst>
                  <a:ext uri="{FF2B5EF4-FFF2-40B4-BE49-F238E27FC236}">
                    <a16:creationId xmlns:a16="http://schemas.microsoft.com/office/drawing/2014/main" id="{BA4DAB11-D46E-8847-A2D0-27E44CF5AAB0}"/>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82" name="Rounded Rectangle 81">
                <a:extLst>
                  <a:ext uri="{FF2B5EF4-FFF2-40B4-BE49-F238E27FC236}">
                    <a16:creationId xmlns:a16="http://schemas.microsoft.com/office/drawing/2014/main" id="{CA58056D-35C6-9A4C-931E-4AA0D7E7903C}"/>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90" name="Rounded Rectangle 89">
                <a:extLst>
                  <a:ext uri="{FF2B5EF4-FFF2-40B4-BE49-F238E27FC236}">
                    <a16:creationId xmlns:a16="http://schemas.microsoft.com/office/drawing/2014/main" id="{F824EBCD-7321-2E42-A377-8BA296B83473}"/>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91" name="Rounded Rectangle 90">
                <a:extLst>
                  <a:ext uri="{FF2B5EF4-FFF2-40B4-BE49-F238E27FC236}">
                    <a16:creationId xmlns:a16="http://schemas.microsoft.com/office/drawing/2014/main" id="{0C8AC6CE-CDB1-1841-9E81-57A099FF80B2}"/>
                  </a:ext>
                </a:extLst>
              </p:cNvPr>
              <p:cNvSpPr/>
              <p:nvPr/>
            </p:nvSpPr>
            <p:spPr>
              <a:xfrm>
                <a:off x="8752669" y="6053400"/>
                <a:ext cx="3187124"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84" name="TextBox 83">
              <a:extLst>
                <a:ext uri="{FF2B5EF4-FFF2-40B4-BE49-F238E27FC236}">
                  <a16:creationId xmlns:a16="http://schemas.microsoft.com/office/drawing/2014/main" id="{A0BEA5F7-6B64-7947-8587-00A8563B29DF}"/>
                </a:ext>
              </a:extLst>
            </p:cNvPr>
            <p:cNvSpPr txBox="1"/>
            <p:nvPr/>
          </p:nvSpPr>
          <p:spPr>
            <a:xfrm>
              <a:off x="9723263" y="841705"/>
              <a:ext cx="1041247" cy="461665"/>
            </a:xfrm>
            <a:prstGeom prst="rect">
              <a:avLst/>
            </a:prstGeom>
            <a:noFill/>
          </p:spPr>
          <p:txBody>
            <a:bodyPr wrap="none" rtlCol="0">
              <a:spAutoFit/>
            </a:bodyPr>
            <a:lstStyle/>
            <a:p>
              <a:r>
                <a:rPr lang="en-TH" sz="2400" b="1" dirty="0"/>
                <a:t>Talend</a:t>
              </a:r>
            </a:p>
          </p:txBody>
        </p:sp>
      </p:gr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18621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8D58-C1C0-9749-B866-39988D91732B}"/>
              </a:ext>
            </a:extLst>
          </p:cNvPr>
          <p:cNvSpPr>
            <a:spLocks noGrp="1"/>
          </p:cNvSpPr>
          <p:nvPr>
            <p:ph type="title"/>
          </p:nvPr>
        </p:nvSpPr>
        <p:spPr/>
        <p:txBody>
          <a:bodyPr/>
          <a:lstStyle/>
          <a:p>
            <a:r>
              <a:rPr lang="en-TH" dirty="0"/>
              <a:t>Desired Output for Prediction</a:t>
            </a:r>
          </a:p>
        </p:txBody>
      </p:sp>
      <p:sp>
        <p:nvSpPr>
          <p:cNvPr id="4" name="Slide Number Placeholder 3">
            <a:extLst>
              <a:ext uri="{FF2B5EF4-FFF2-40B4-BE49-F238E27FC236}">
                <a16:creationId xmlns:a16="http://schemas.microsoft.com/office/drawing/2014/main" id="{8A3CCE23-EBB4-D748-962D-BFF30D45FB82}"/>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7" name="Picture 6">
            <a:extLst>
              <a:ext uri="{FF2B5EF4-FFF2-40B4-BE49-F238E27FC236}">
                <a16:creationId xmlns:a16="http://schemas.microsoft.com/office/drawing/2014/main" id="{A8796573-2F48-494A-AD4D-2AF13E96B633}"/>
              </a:ext>
            </a:extLst>
          </p:cNvPr>
          <p:cNvPicPr>
            <a:picLocks noChangeAspect="1"/>
          </p:cNvPicPr>
          <p:nvPr/>
        </p:nvPicPr>
        <p:blipFill rotWithShape="1">
          <a:blip r:embed="rId2"/>
          <a:srcRect l="1933" b="16124"/>
          <a:stretch/>
        </p:blipFill>
        <p:spPr>
          <a:xfrm>
            <a:off x="9419756" y="2036617"/>
            <a:ext cx="1316481" cy="3737632"/>
          </a:xfrm>
          <a:prstGeom prst="rect">
            <a:avLst/>
          </a:prstGeom>
        </p:spPr>
      </p:pic>
      <p:sp>
        <p:nvSpPr>
          <p:cNvPr id="8" name="Left Brace 7">
            <a:extLst>
              <a:ext uri="{FF2B5EF4-FFF2-40B4-BE49-F238E27FC236}">
                <a16:creationId xmlns:a16="http://schemas.microsoft.com/office/drawing/2014/main" id="{15927962-C3AE-6149-BC7C-91D199E513FD}"/>
              </a:ext>
            </a:extLst>
          </p:cNvPr>
          <p:cNvSpPr/>
          <p:nvPr/>
        </p:nvSpPr>
        <p:spPr>
          <a:xfrm rot="16200000">
            <a:off x="6709839" y="2970343"/>
            <a:ext cx="326967" cy="6171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p>
        </p:txBody>
      </p:sp>
      <p:sp>
        <p:nvSpPr>
          <p:cNvPr id="9" name="TextBox 8">
            <a:extLst>
              <a:ext uri="{FF2B5EF4-FFF2-40B4-BE49-F238E27FC236}">
                <a16:creationId xmlns:a16="http://schemas.microsoft.com/office/drawing/2014/main" id="{33C339B9-05A6-B948-9CB4-10541AFA8CC5}"/>
              </a:ext>
            </a:extLst>
          </p:cNvPr>
          <p:cNvSpPr txBox="1"/>
          <p:nvPr/>
        </p:nvSpPr>
        <p:spPr>
          <a:xfrm>
            <a:off x="6047360" y="6386731"/>
            <a:ext cx="1651927" cy="369332"/>
          </a:xfrm>
          <a:prstGeom prst="rect">
            <a:avLst/>
          </a:prstGeom>
          <a:noFill/>
        </p:spPr>
        <p:txBody>
          <a:bodyPr wrap="none" rtlCol="0">
            <a:spAutoFit/>
          </a:bodyPr>
          <a:lstStyle/>
          <a:p>
            <a:r>
              <a:rPr lang="en-US" dirty="0">
                <a:solidFill>
                  <a:srgbClr val="FFD54F"/>
                </a:solidFill>
              </a:rPr>
              <a:t>M</a:t>
            </a:r>
            <a:r>
              <a:rPr lang="en-TH" dirty="0">
                <a:solidFill>
                  <a:srgbClr val="FFD54F"/>
                </a:solidFill>
              </a:rPr>
              <a:t>ovie category</a:t>
            </a:r>
          </a:p>
        </p:txBody>
      </p:sp>
      <p:sp>
        <p:nvSpPr>
          <p:cNvPr id="10" name="TextBox 9">
            <a:extLst>
              <a:ext uri="{FF2B5EF4-FFF2-40B4-BE49-F238E27FC236}">
                <a16:creationId xmlns:a16="http://schemas.microsoft.com/office/drawing/2014/main" id="{7F087BDC-17BB-A942-B09C-536DC2DDF228}"/>
              </a:ext>
            </a:extLst>
          </p:cNvPr>
          <p:cNvSpPr txBox="1"/>
          <p:nvPr/>
        </p:nvSpPr>
        <p:spPr>
          <a:xfrm>
            <a:off x="10345843" y="6358905"/>
            <a:ext cx="809837" cy="369332"/>
          </a:xfrm>
          <a:prstGeom prst="rect">
            <a:avLst/>
          </a:prstGeom>
          <a:noFill/>
        </p:spPr>
        <p:txBody>
          <a:bodyPr wrap="none" rtlCol="0">
            <a:spAutoFit/>
          </a:bodyPr>
          <a:lstStyle/>
          <a:p>
            <a:r>
              <a:rPr lang="en-US" dirty="0">
                <a:solidFill>
                  <a:srgbClr val="FFD54F"/>
                </a:solidFill>
              </a:rPr>
              <a:t>Rating</a:t>
            </a:r>
            <a:endParaRPr lang="en-TH" dirty="0">
              <a:solidFill>
                <a:srgbClr val="FFD54F"/>
              </a:solidFill>
            </a:endParaRPr>
          </a:p>
        </p:txBody>
      </p:sp>
      <p:sp>
        <p:nvSpPr>
          <p:cNvPr id="11" name="TextBox 10">
            <a:extLst>
              <a:ext uri="{FF2B5EF4-FFF2-40B4-BE49-F238E27FC236}">
                <a16:creationId xmlns:a16="http://schemas.microsoft.com/office/drawing/2014/main" id="{0FCA9BEC-EEE5-6E45-811A-1AFF1A190814}"/>
              </a:ext>
            </a:extLst>
          </p:cNvPr>
          <p:cNvSpPr txBox="1"/>
          <p:nvPr/>
        </p:nvSpPr>
        <p:spPr>
          <a:xfrm>
            <a:off x="2425260" y="6418567"/>
            <a:ext cx="544701" cy="369332"/>
          </a:xfrm>
          <a:prstGeom prst="rect">
            <a:avLst/>
          </a:prstGeom>
          <a:noFill/>
        </p:spPr>
        <p:txBody>
          <a:bodyPr wrap="none" rtlCol="0">
            <a:spAutoFit/>
          </a:bodyPr>
          <a:lstStyle/>
          <a:p>
            <a:r>
              <a:rPr lang="en-US" dirty="0">
                <a:solidFill>
                  <a:srgbClr val="FFD54F"/>
                </a:solidFill>
              </a:rPr>
              <a:t>Age</a:t>
            </a:r>
            <a:endParaRPr lang="en-TH" dirty="0">
              <a:solidFill>
                <a:srgbClr val="FFD54F"/>
              </a:solidFill>
            </a:endParaRPr>
          </a:p>
        </p:txBody>
      </p:sp>
      <p:sp>
        <p:nvSpPr>
          <p:cNvPr id="12" name="TextBox 11">
            <a:extLst>
              <a:ext uri="{FF2B5EF4-FFF2-40B4-BE49-F238E27FC236}">
                <a16:creationId xmlns:a16="http://schemas.microsoft.com/office/drawing/2014/main" id="{081D408E-C78D-744C-BABB-1AC5126E2D0C}"/>
              </a:ext>
            </a:extLst>
          </p:cNvPr>
          <p:cNvSpPr txBox="1"/>
          <p:nvPr/>
        </p:nvSpPr>
        <p:spPr>
          <a:xfrm>
            <a:off x="1519371" y="6418567"/>
            <a:ext cx="899605" cy="369332"/>
          </a:xfrm>
          <a:prstGeom prst="rect">
            <a:avLst/>
          </a:prstGeom>
          <a:noFill/>
        </p:spPr>
        <p:txBody>
          <a:bodyPr wrap="none" rtlCol="0">
            <a:spAutoFit/>
          </a:bodyPr>
          <a:lstStyle/>
          <a:p>
            <a:r>
              <a:rPr lang="en-US" dirty="0">
                <a:solidFill>
                  <a:srgbClr val="FFD54F"/>
                </a:solidFill>
              </a:rPr>
              <a:t>Gender</a:t>
            </a:r>
            <a:endParaRPr lang="en-TH" dirty="0">
              <a:solidFill>
                <a:srgbClr val="FFD54F"/>
              </a:solidFill>
            </a:endParaRPr>
          </a:p>
        </p:txBody>
      </p:sp>
      <p:pic>
        <p:nvPicPr>
          <p:cNvPr id="14" name="Picture 13">
            <a:extLst>
              <a:ext uri="{FF2B5EF4-FFF2-40B4-BE49-F238E27FC236}">
                <a16:creationId xmlns:a16="http://schemas.microsoft.com/office/drawing/2014/main" id="{247E0859-F39D-7244-AD0A-C83758D1479D}"/>
              </a:ext>
            </a:extLst>
          </p:cNvPr>
          <p:cNvPicPr>
            <a:picLocks noChangeAspect="1"/>
          </p:cNvPicPr>
          <p:nvPr/>
        </p:nvPicPr>
        <p:blipFill rotWithShape="1">
          <a:blip r:embed="rId3"/>
          <a:srcRect b="14019"/>
          <a:stretch/>
        </p:blipFill>
        <p:spPr>
          <a:xfrm>
            <a:off x="505571" y="2045993"/>
            <a:ext cx="8914184" cy="3728256"/>
          </a:xfrm>
          <a:prstGeom prst="rect">
            <a:avLst/>
          </a:prstGeom>
        </p:spPr>
      </p:pic>
      <p:sp>
        <p:nvSpPr>
          <p:cNvPr id="15" name="TextBox 14">
            <a:extLst>
              <a:ext uri="{FF2B5EF4-FFF2-40B4-BE49-F238E27FC236}">
                <a16:creationId xmlns:a16="http://schemas.microsoft.com/office/drawing/2014/main" id="{F33202B7-B2D6-BA4C-A870-3E1F552A14D3}"/>
              </a:ext>
            </a:extLst>
          </p:cNvPr>
          <p:cNvSpPr txBox="1"/>
          <p:nvPr/>
        </p:nvSpPr>
        <p:spPr>
          <a:xfrm>
            <a:off x="2948842" y="6418567"/>
            <a:ext cx="1284326" cy="369332"/>
          </a:xfrm>
          <a:prstGeom prst="rect">
            <a:avLst/>
          </a:prstGeom>
          <a:noFill/>
        </p:spPr>
        <p:txBody>
          <a:bodyPr wrap="none" rtlCol="0">
            <a:spAutoFit/>
          </a:bodyPr>
          <a:lstStyle/>
          <a:p>
            <a:r>
              <a:rPr lang="en-US" dirty="0">
                <a:solidFill>
                  <a:srgbClr val="FFD54F"/>
                </a:solidFill>
              </a:rPr>
              <a:t>Occupation</a:t>
            </a:r>
            <a:endParaRPr lang="en-TH" dirty="0">
              <a:solidFill>
                <a:srgbClr val="FFD54F"/>
              </a:solidFill>
            </a:endParaRPr>
          </a:p>
        </p:txBody>
      </p:sp>
    </p:spTree>
    <p:extLst>
      <p:ext uri="{BB962C8B-B14F-4D97-AF65-F5344CB8AC3E}">
        <p14:creationId xmlns:p14="http://schemas.microsoft.com/office/powerpoint/2010/main" val="139719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1048200" y="781216"/>
            <a:ext cx="10095600" cy="936900"/>
          </a:xfrm>
          <a:prstGeom prst="rect">
            <a:avLst/>
          </a:prstGeom>
        </p:spPr>
        <p:txBody>
          <a:bodyPr spcFirstLastPara="1" wrap="square" lIns="91425" tIns="91425" rIns="91425" bIns="91425" anchor="b" anchorCtr="0">
            <a:noAutofit/>
          </a:bodyPr>
          <a:lstStyle/>
          <a:p>
            <a:r>
              <a:rPr lang="en-US" dirty="0"/>
              <a:t>Outline</a:t>
            </a:r>
            <a:endParaRPr dirty="0"/>
          </a:p>
        </p:txBody>
      </p:sp>
      <p:sp>
        <p:nvSpPr>
          <p:cNvPr id="200" name="Google Shape;200;p35"/>
          <p:cNvSpPr txBox="1">
            <a:spLocks noGrp="1"/>
          </p:cNvSpPr>
          <p:nvPr>
            <p:ph type="sldNum" idx="12"/>
          </p:nvPr>
        </p:nvSpPr>
        <p:spPr>
          <a:xfrm>
            <a:off x="11205845" y="6457071"/>
            <a:ext cx="731600" cy="401062"/>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
        <p:nvSpPr>
          <p:cNvPr id="3" name="Text Placeholder 2">
            <a:extLst>
              <a:ext uri="{FF2B5EF4-FFF2-40B4-BE49-F238E27FC236}">
                <a16:creationId xmlns:a16="http://schemas.microsoft.com/office/drawing/2014/main" id="{5C771368-6E64-0C4B-88D6-8DC1C41B4BB6}"/>
              </a:ext>
            </a:extLst>
          </p:cNvPr>
          <p:cNvSpPr>
            <a:spLocks noGrp="1"/>
          </p:cNvSpPr>
          <p:nvPr>
            <p:ph type="body" idx="2"/>
          </p:nvPr>
        </p:nvSpPr>
        <p:spPr>
          <a:xfrm>
            <a:off x="1048200" y="2019300"/>
            <a:ext cx="9290460" cy="4313834"/>
          </a:xfrm>
        </p:spPr>
        <p:txBody>
          <a:bodyPr/>
          <a:lstStyle/>
          <a:p>
            <a:r>
              <a:rPr lang="en-US" altLang="en-US" sz="2800" dirty="0"/>
              <a:t>Extract Transform Load (ETL)</a:t>
            </a:r>
          </a:p>
          <a:p>
            <a:r>
              <a:rPr lang="en-US" altLang="en-US" sz="2800" dirty="0"/>
              <a:t>Talend Open Studio for Integration</a:t>
            </a:r>
          </a:p>
          <a:p>
            <a:r>
              <a:rPr lang="en-US" altLang="en-US" sz="2800" dirty="0"/>
              <a:t>Tutorial: Movie Rating Prediction</a:t>
            </a:r>
          </a:p>
          <a:p>
            <a:pPr lvl="1"/>
            <a:r>
              <a:rPr lang="en-US" altLang="en-US" sz="2800" dirty="0"/>
              <a:t>Part 1 - Extract</a:t>
            </a:r>
          </a:p>
          <a:p>
            <a:pPr lvl="1"/>
            <a:r>
              <a:rPr lang="en-US" altLang="en-US" sz="2800" dirty="0"/>
              <a:t>Part 2 – Transform &amp; Load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8D58-C1C0-9749-B866-39988D91732B}"/>
              </a:ext>
            </a:extLst>
          </p:cNvPr>
          <p:cNvSpPr>
            <a:spLocks noGrp="1"/>
          </p:cNvSpPr>
          <p:nvPr>
            <p:ph type="title"/>
          </p:nvPr>
        </p:nvSpPr>
        <p:spPr/>
        <p:txBody>
          <a:bodyPr/>
          <a:lstStyle/>
          <a:p>
            <a:r>
              <a:rPr lang="en-TH" dirty="0"/>
              <a:t>Desired Output for Visualization</a:t>
            </a:r>
          </a:p>
        </p:txBody>
      </p:sp>
      <p:sp>
        <p:nvSpPr>
          <p:cNvPr id="4" name="Slide Number Placeholder 3">
            <a:extLst>
              <a:ext uri="{FF2B5EF4-FFF2-40B4-BE49-F238E27FC236}">
                <a16:creationId xmlns:a16="http://schemas.microsoft.com/office/drawing/2014/main" id="{8A3CCE23-EBB4-D748-962D-BFF30D45FB82}"/>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7005CA00-4704-A54C-825E-CA814D43D4A3}"/>
              </a:ext>
            </a:extLst>
          </p:cNvPr>
          <p:cNvPicPr>
            <a:picLocks noChangeAspect="1"/>
          </p:cNvPicPr>
          <p:nvPr/>
        </p:nvPicPr>
        <p:blipFill>
          <a:blip r:embed="rId2"/>
          <a:stretch>
            <a:fillRect/>
          </a:stretch>
        </p:blipFill>
        <p:spPr>
          <a:xfrm>
            <a:off x="1358900" y="1972197"/>
            <a:ext cx="9100127" cy="4599200"/>
          </a:xfrm>
          <a:prstGeom prst="rect">
            <a:avLst/>
          </a:prstGeom>
        </p:spPr>
      </p:pic>
    </p:spTree>
    <p:extLst>
      <p:ext uri="{BB962C8B-B14F-4D97-AF65-F5344CB8AC3E}">
        <p14:creationId xmlns:p14="http://schemas.microsoft.com/office/powerpoint/2010/main" val="281656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8C8D-A56B-CB40-983A-BBE2043E4945}"/>
              </a:ext>
            </a:extLst>
          </p:cNvPr>
          <p:cNvSpPr>
            <a:spLocks noGrp="1"/>
          </p:cNvSpPr>
          <p:nvPr>
            <p:ph type="title"/>
          </p:nvPr>
        </p:nvSpPr>
        <p:spPr>
          <a:xfrm>
            <a:off x="1325187" y="1978243"/>
            <a:ext cx="10058400" cy="1450757"/>
          </a:xfrm>
        </p:spPr>
        <p:txBody>
          <a:bodyPr>
            <a:normAutofit/>
          </a:bodyPr>
          <a:lstStyle/>
          <a:p>
            <a:pPr algn="ctr"/>
            <a:r>
              <a:rPr lang="en-TH" sz="6000" dirty="0"/>
              <a:t>Part 1</a:t>
            </a:r>
          </a:p>
        </p:txBody>
      </p:sp>
      <p:sp>
        <p:nvSpPr>
          <p:cNvPr id="4" name="Slide Number Placeholder 3">
            <a:extLst>
              <a:ext uri="{FF2B5EF4-FFF2-40B4-BE49-F238E27FC236}">
                <a16:creationId xmlns:a16="http://schemas.microsoft.com/office/drawing/2014/main" id="{EC37C065-9563-684D-B7F1-E797D2831063}"/>
              </a:ext>
            </a:extLst>
          </p:cNvPr>
          <p:cNvSpPr>
            <a:spLocks noGrp="1"/>
          </p:cNvSpPr>
          <p:nvPr>
            <p:ph type="sldNum" sz="quarter" idx="12"/>
          </p:nvPr>
        </p:nvSpPr>
        <p:spPr/>
        <p:txBody>
          <a:bodyPr/>
          <a:lstStyle/>
          <a:p>
            <a:fld id="{3A98EE3D-8CD1-4C3F-BD1C-C98C9596463C}" type="slidenum">
              <a:rPr lang="en-US" smtClean="0"/>
              <a:t>21</a:t>
            </a:fld>
            <a:endParaRPr lang="en-US" dirty="0"/>
          </a:p>
        </p:txBody>
      </p:sp>
      <p:cxnSp>
        <p:nvCxnSpPr>
          <p:cNvPr id="6" name="Straight Connector 5">
            <a:extLst>
              <a:ext uri="{FF2B5EF4-FFF2-40B4-BE49-F238E27FC236}">
                <a16:creationId xmlns:a16="http://schemas.microsoft.com/office/drawing/2014/main" id="{37FF8CEE-1E13-EB45-BD7D-2E5341EEF1C3}"/>
              </a:ext>
            </a:extLst>
          </p:cNvPr>
          <p:cNvCxnSpPr/>
          <p:nvPr/>
        </p:nvCxnSpPr>
        <p:spPr>
          <a:xfrm>
            <a:off x="1210235" y="3966882"/>
            <a:ext cx="989703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989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AF70B06-8722-4E4E-89E5-A9B2D081402C}"/>
              </a:ext>
            </a:extLst>
          </p:cNvPr>
          <p:cNvSpPr/>
          <p:nvPr/>
        </p:nvSpPr>
        <p:spPr>
          <a:xfrm>
            <a:off x="590698" y="2163514"/>
            <a:ext cx="2299450" cy="3913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ETL Process</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22</a:t>
            </a:fld>
            <a:endParaRPr lang="en-US"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313064" y="2417735"/>
            <a:ext cx="854721" cy="369332"/>
          </a:xfrm>
          <a:prstGeom prst="rect">
            <a:avLst/>
          </a:prstGeom>
          <a:noFill/>
        </p:spPr>
        <p:txBody>
          <a:bodyPr wrap="none" rtlCol="0">
            <a:spAutoFit/>
          </a:bodyPr>
          <a:lstStyle/>
          <a:p>
            <a:r>
              <a:rPr lang="en-US" dirty="0"/>
              <a:t>Extract</a:t>
            </a:r>
            <a:endParaRPr lang="en-TH"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4132728" y="2148604"/>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pic>
        <p:nvPicPr>
          <p:cNvPr id="17" name="Picture 16">
            <a:extLst>
              <a:ext uri="{FF2B5EF4-FFF2-40B4-BE49-F238E27FC236}">
                <a16:creationId xmlns:a16="http://schemas.microsoft.com/office/drawing/2014/main" id="{E5FBD7B2-886B-3C47-A408-8DF44C629E2F}"/>
              </a:ext>
            </a:extLst>
          </p:cNvPr>
          <p:cNvPicPr>
            <a:picLocks noChangeAspect="1"/>
          </p:cNvPicPr>
          <p:nvPr/>
        </p:nvPicPr>
        <p:blipFill>
          <a:blip r:embed="rId3"/>
          <a:stretch>
            <a:fillRect/>
          </a:stretch>
        </p:blipFill>
        <p:spPr>
          <a:xfrm>
            <a:off x="941603" y="3105993"/>
            <a:ext cx="1520863" cy="1520863"/>
          </a:xfrm>
          <a:prstGeom prst="rect">
            <a:avLst/>
          </a:prstGeom>
        </p:spPr>
      </p:pic>
      <p:pic>
        <p:nvPicPr>
          <p:cNvPr id="18" name="Picture 17">
            <a:extLst>
              <a:ext uri="{FF2B5EF4-FFF2-40B4-BE49-F238E27FC236}">
                <a16:creationId xmlns:a16="http://schemas.microsoft.com/office/drawing/2014/main" id="{B3123394-98D7-8443-B64A-42CF309F3CD1}"/>
              </a:ext>
            </a:extLst>
          </p:cNvPr>
          <p:cNvPicPr>
            <a:picLocks noChangeAspect="1"/>
          </p:cNvPicPr>
          <p:nvPr/>
        </p:nvPicPr>
        <p:blipFill>
          <a:blip r:embed="rId3"/>
          <a:stretch>
            <a:fillRect/>
          </a:stretch>
        </p:blipFill>
        <p:spPr>
          <a:xfrm flipH="1">
            <a:off x="1099783" y="4243615"/>
            <a:ext cx="1281281" cy="1520863"/>
          </a:xfrm>
          <a:prstGeom prst="rect">
            <a:avLst/>
          </a:prstGeom>
        </p:spPr>
      </p:pic>
      <p:sp>
        <p:nvSpPr>
          <p:cNvPr id="19" name="TextBox 18">
            <a:extLst>
              <a:ext uri="{FF2B5EF4-FFF2-40B4-BE49-F238E27FC236}">
                <a16:creationId xmlns:a16="http://schemas.microsoft.com/office/drawing/2014/main" id="{A5894014-A7A7-8E47-A2FE-9A4EDBA58A22}"/>
              </a:ext>
            </a:extLst>
          </p:cNvPr>
          <p:cNvSpPr txBox="1"/>
          <p:nvPr/>
        </p:nvSpPr>
        <p:spPr>
          <a:xfrm>
            <a:off x="4758259" y="2402825"/>
            <a:ext cx="1157753" cy="369332"/>
          </a:xfrm>
          <a:prstGeom prst="rect">
            <a:avLst/>
          </a:prstGeom>
          <a:noFill/>
        </p:spPr>
        <p:txBody>
          <a:bodyPr wrap="none" rtlCol="0">
            <a:spAutoFit/>
          </a:bodyPr>
          <a:lstStyle/>
          <a:p>
            <a:r>
              <a:rPr lang="en-US" dirty="0"/>
              <a:t>Transform</a:t>
            </a:r>
            <a:endParaRPr lang="en-TH" dirty="0"/>
          </a:p>
        </p:txBody>
      </p:sp>
      <p:sp>
        <p:nvSpPr>
          <p:cNvPr id="20" name="Rounded Rectangle 19">
            <a:extLst>
              <a:ext uri="{FF2B5EF4-FFF2-40B4-BE49-F238E27FC236}">
                <a16:creationId xmlns:a16="http://schemas.microsoft.com/office/drawing/2014/main" id="{1BFDC4A9-0385-2A4E-9D20-257C953E34DD}"/>
              </a:ext>
            </a:extLst>
          </p:cNvPr>
          <p:cNvSpPr/>
          <p:nvPr/>
        </p:nvSpPr>
        <p:spPr>
          <a:xfrm>
            <a:off x="4516864" y="2839398"/>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Cleaning</a:t>
            </a:r>
          </a:p>
        </p:txBody>
      </p:sp>
      <p:sp>
        <p:nvSpPr>
          <p:cNvPr id="21" name="Rounded Rectangle 20">
            <a:extLst>
              <a:ext uri="{FF2B5EF4-FFF2-40B4-BE49-F238E27FC236}">
                <a16:creationId xmlns:a16="http://schemas.microsoft.com/office/drawing/2014/main" id="{DC150913-1837-4942-87C9-F8776E76137D}"/>
              </a:ext>
            </a:extLst>
          </p:cNvPr>
          <p:cNvSpPr/>
          <p:nvPr/>
        </p:nvSpPr>
        <p:spPr>
          <a:xfrm>
            <a:off x="4516863" y="3462951"/>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Filtering</a:t>
            </a:r>
          </a:p>
        </p:txBody>
      </p:sp>
      <p:sp>
        <p:nvSpPr>
          <p:cNvPr id="22" name="Rounded Rectangle 21">
            <a:extLst>
              <a:ext uri="{FF2B5EF4-FFF2-40B4-BE49-F238E27FC236}">
                <a16:creationId xmlns:a16="http://schemas.microsoft.com/office/drawing/2014/main" id="{A886A3D8-C255-BF47-A61E-48879064CF6E}"/>
              </a:ext>
            </a:extLst>
          </p:cNvPr>
          <p:cNvSpPr/>
          <p:nvPr/>
        </p:nvSpPr>
        <p:spPr>
          <a:xfrm>
            <a:off x="4524931" y="4133113"/>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Joining</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4524931" y="4821949"/>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Spliting</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4547345" y="5447460"/>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1089033" y="438479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76078" y="2636100"/>
            <a:ext cx="909964" cy="909964"/>
          </a:xfrm>
          <a:prstGeom prst="rect">
            <a:avLst/>
          </a:prstGeom>
        </p:spPr>
      </p:pic>
      <p:sp>
        <p:nvSpPr>
          <p:cNvPr id="38" name="TextBox 37">
            <a:extLst>
              <a:ext uri="{FF2B5EF4-FFF2-40B4-BE49-F238E27FC236}">
                <a16:creationId xmlns:a16="http://schemas.microsoft.com/office/drawing/2014/main" id="{BF923528-99FD-0145-BE02-B6BD589A87E6}"/>
              </a:ext>
            </a:extLst>
          </p:cNvPr>
          <p:cNvSpPr txBox="1"/>
          <p:nvPr/>
        </p:nvSpPr>
        <p:spPr>
          <a:xfrm>
            <a:off x="6629400" y="6446838"/>
            <a:ext cx="4077976" cy="369332"/>
          </a:xfrm>
          <a:prstGeom prst="rect">
            <a:avLst/>
          </a:prstGeom>
          <a:noFill/>
        </p:spPr>
        <p:txBody>
          <a:bodyPr wrap="none" rtlCol="0">
            <a:spAutoFit/>
          </a:bodyPr>
          <a:lstStyle/>
          <a:p>
            <a:r>
              <a:rPr lang="en-US" dirty="0">
                <a:solidFill>
                  <a:schemeClr val="bg1"/>
                </a:solidFill>
              </a:rPr>
              <a:t>Image source</a:t>
            </a:r>
            <a:r>
              <a:rPr lang="en-TH" dirty="0">
                <a:solidFill>
                  <a:schemeClr val="bg1"/>
                </a:solidFill>
              </a:rPr>
              <a:t>: </a:t>
            </a:r>
            <a:r>
              <a:rPr lang="en-US" dirty="0">
                <a:solidFill>
                  <a:schemeClr val="bg1"/>
                </a:solidFill>
              </a:rPr>
              <a:t>https://</a:t>
            </a:r>
            <a:r>
              <a:rPr lang="en-US" dirty="0" err="1">
                <a:solidFill>
                  <a:schemeClr val="bg1"/>
                </a:solidFill>
              </a:rPr>
              <a:t>www.flaticon.com</a:t>
            </a:r>
            <a:endParaRPr lang="en-TH" dirty="0">
              <a:solidFill>
                <a:schemeClr val="bg1"/>
              </a:solidFill>
            </a:endParaRPr>
          </a:p>
        </p:txBody>
      </p:sp>
      <p:sp>
        <p:nvSpPr>
          <p:cNvPr id="39" name="TextBox 38">
            <a:extLst>
              <a:ext uri="{FF2B5EF4-FFF2-40B4-BE49-F238E27FC236}">
                <a16:creationId xmlns:a16="http://schemas.microsoft.com/office/drawing/2014/main" id="{E19D93F2-2D4E-BF48-983C-BB441E550DD0}"/>
              </a:ext>
            </a:extLst>
          </p:cNvPr>
          <p:cNvSpPr txBox="1"/>
          <p:nvPr/>
        </p:nvSpPr>
        <p:spPr>
          <a:xfrm>
            <a:off x="8556618" y="2384716"/>
            <a:ext cx="665567" cy="369332"/>
          </a:xfrm>
          <a:prstGeom prst="rect">
            <a:avLst/>
          </a:prstGeom>
          <a:noFill/>
        </p:spPr>
        <p:txBody>
          <a:bodyPr wrap="none" rtlCol="0">
            <a:spAutoFit/>
          </a:bodyPr>
          <a:lstStyle/>
          <a:p>
            <a:r>
              <a:rPr lang="en-US" dirty="0"/>
              <a:t>Load</a:t>
            </a:r>
            <a:endParaRPr lang="en-TH" dirty="0"/>
          </a:p>
        </p:txBody>
      </p:sp>
      <p:pic>
        <p:nvPicPr>
          <p:cNvPr id="43" name="Picture 42">
            <a:extLst>
              <a:ext uri="{FF2B5EF4-FFF2-40B4-BE49-F238E27FC236}">
                <a16:creationId xmlns:a16="http://schemas.microsoft.com/office/drawing/2014/main" id="{8926AEDB-0D6C-FE44-AEF3-3622C7725362}"/>
              </a:ext>
            </a:extLst>
          </p:cNvPr>
          <p:cNvPicPr>
            <a:picLocks noChangeAspect="1"/>
          </p:cNvPicPr>
          <p:nvPr/>
        </p:nvPicPr>
        <p:blipFill>
          <a:blip r:embed="rId6"/>
          <a:stretch>
            <a:fillRect/>
          </a:stretch>
        </p:blipFill>
        <p:spPr>
          <a:xfrm flipH="1">
            <a:off x="8181887" y="3425599"/>
            <a:ext cx="1415028" cy="1415028"/>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213848" y="382098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97221" y="30248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1268264">
            <a:off x="10315473" y="40615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8" name="Frame 47">
            <a:extLst>
              <a:ext uri="{FF2B5EF4-FFF2-40B4-BE49-F238E27FC236}">
                <a16:creationId xmlns:a16="http://schemas.microsoft.com/office/drawing/2014/main" id="{61449516-4488-2D42-8D11-56A825E4CE09}"/>
              </a:ext>
            </a:extLst>
          </p:cNvPr>
          <p:cNvSpPr/>
          <p:nvPr/>
        </p:nvSpPr>
        <p:spPr>
          <a:xfrm>
            <a:off x="526746" y="2101737"/>
            <a:ext cx="2469777" cy="409701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53850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AE88-A2BD-3B46-81B1-195FAF1981B5}"/>
              </a:ext>
            </a:extLst>
          </p:cNvPr>
          <p:cNvSpPr>
            <a:spLocks noGrp="1"/>
          </p:cNvSpPr>
          <p:nvPr>
            <p:ph type="title"/>
          </p:nvPr>
        </p:nvSpPr>
        <p:spPr>
          <a:xfrm>
            <a:off x="1097280" y="286604"/>
            <a:ext cx="10058400" cy="1150797"/>
          </a:xfrm>
        </p:spPr>
        <p:txBody>
          <a:bodyPr/>
          <a:lstStyle/>
          <a:p>
            <a:r>
              <a:rPr lang="en-TH" dirty="0"/>
              <a:t>Goal of Part1</a:t>
            </a:r>
          </a:p>
        </p:txBody>
      </p:sp>
      <p:sp>
        <p:nvSpPr>
          <p:cNvPr id="4" name="Slide Number Placeholder 3">
            <a:extLst>
              <a:ext uri="{FF2B5EF4-FFF2-40B4-BE49-F238E27FC236}">
                <a16:creationId xmlns:a16="http://schemas.microsoft.com/office/drawing/2014/main" id="{4890FB2A-C82F-B044-BB70-3BBAFBF79ED8}"/>
              </a:ext>
            </a:extLst>
          </p:cNvPr>
          <p:cNvSpPr>
            <a:spLocks noGrp="1"/>
          </p:cNvSpPr>
          <p:nvPr>
            <p:ph type="sldNum" sz="quarter" idx="12"/>
          </p:nvPr>
        </p:nvSpPr>
        <p:spPr/>
        <p:txBody>
          <a:bodyPr/>
          <a:lstStyle/>
          <a:p>
            <a:fld id="{3A98EE3D-8CD1-4C3F-BD1C-C98C9596463C}" type="slidenum">
              <a:rPr lang="en-US" smtClean="0"/>
              <a:t>23</a:t>
            </a:fld>
            <a:endParaRPr lang="en-US" dirty="0"/>
          </a:p>
        </p:txBody>
      </p:sp>
      <p:cxnSp>
        <p:nvCxnSpPr>
          <p:cNvPr id="9" name="Straight Arrow Connector 8">
            <a:extLst>
              <a:ext uri="{FF2B5EF4-FFF2-40B4-BE49-F238E27FC236}">
                <a16:creationId xmlns:a16="http://schemas.microsoft.com/office/drawing/2014/main" id="{4328458A-20CD-9B4D-B598-A0F153179A68}"/>
              </a:ext>
            </a:extLst>
          </p:cNvPr>
          <p:cNvCxnSpPr>
            <a:cxnSpLocks/>
          </p:cNvCxnSpPr>
          <p:nvPr/>
        </p:nvCxnSpPr>
        <p:spPr>
          <a:xfrm>
            <a:off x="3251560" y="2565087"/>
            <a:ext cx="1858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E860CB-CC25-1546-BA24-9736DC68A523}"/>
              </a:ext>
            </a:extLst>
          </p:cNvPr>
          <p:cNvCxnSpPr>
            <a:cxnSpLocks/>
          </p:cNvCxnSpPr>
          <p:nvPr/>
        </p:nvCxnSpPr>
        <p:spPr>
          <a:xfrm flipV="1">
            <a:off x="3309352" y="4021599"/>
            <a:ext cx="6107522" cy="274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466281-7BD1-BF45-BB3E-A8CFF5ED4785}"/>
              </a:ext>
            </a:extLst>
          </p:cNvPr>
          <p:cNvCxnSpPr>
            <a:cxnSpLocks/>
          </p:cNvCxnSpPr>
          <p:nvPr/>
        </p:nvCxnSpPr>
        <p:spPr>
          <a:xfrm flipV="1">
            <a:off x="3384495" y="5561925"/>
            <a:ext cx="1657574" cy="18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701CEB98-FDE5-144D-A559-7DA26A314D66}"/>
              </a:ext>
            </a:extLst>
          </p:cNvPr>
          <p:cNvSpPr/>
          <p:nvPr/>
        </p:nvSpPr>
        <p:spPr>
          <a:xfrm>
            <a:off x="9585564" y="3288542"/>
            <a:ext cx="2188028" cy="114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000" dirty="0"/>
              <a:t>Transform &amp; Load Process</a:t>
            </a:r>
          </a:p>
        </p:txBody>
      </p:sp>
      <p:sp>
        <p:nvSpPr>
          <p:cNvPr id="24" name="Rounded Rectangle 23">
            <a:extLst>
              <a:ext uri="{FF2B5EF4-FFF2-40B4-BE49-F238E27FC236}">
                <a16:creationId xmlns:a16="http://schemas.microsoft.com/office/drawing/2014/main" id="{134A174C-F1EA-064F-A019-AB038F4E167C}"/>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30" name="TextBox 29">
            <a:extLst>
              <a:ext uri="{FF2B5EF4-FFF2-40B4-BE49-F238E27FC236}">
                <a16:creationId xmlns:a16="http://schemas.microsoft.com/office/drawing/2014/main" id="{EB35954C-06B7-E447-A1DD-1C3E5B3ABF0D}"/>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31" name="Rounded Rectangle 30">
            <a:extLst>
              <a:ext uri="{FF2B5EF4-FFF2-40B4-BE49-F238E27FC236}">
                <a16:creationId xmlns:a16="http://schemas.microsoft.com/office/drawing/2014/main" id="{F409B006-8CA5-0B49-A400-A45FCD4C89F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020B9B5A-7E03-7B47-A06D-EAFF65BF61E8}"/>
              </a:ext>
            </a:extLst>
          </p:cNvPr>
          <p:cNvPicPr>
            <a:picLocks noChangeAspect="1"/>
          </p:cNvPicPr>
          <p:nvPr/>
        </p:nvPicPr>
        <p:blipFill>
          <a:blip r:embed="rId2"/>
          <a:stretch>
            <a:fillRect/>
          </a:stretch>
        </p:blipFill>
        <p:spPr>
          <a:xfrm>
            <a:off x="1249446" y="3661331"/>
            <a:ext cx="775384" cy="775384"/>
          </a:xfrm>
          <a:prstGeom prst="rect">
            <a:avLst/>
          </a:prstGeom>
        </p:spPr>
      </p:pic>
      <p:sp>
        <p:nvSpPr>
          <p:cNvPr id="35" name="TextBox 34">
            <a:extLst>
              <a:ext uri="{FF2B5EF4-FFF2-40B4-BE49-F238E27FC236}">
                <a16:creationId xmlns:a16="http://schemas.microsoft.com/office/drawing/2014/main" id="{F9FF757C-D664-1644-96A6-2A599712D46B}"/>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36" name="TextBox 35">
            <a:extLst>
              <a:ext uri="{FF2B5EF4-FFF2-40B4-BE49-F238E27FC236}">
                <a16:creationId xmlns:a16="http://schemas.microsoft.com/office/drawing/2014/main" id="{855DDB23-D43D-A041-9CD0-032F97B8EC48}"/>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39" name="Picture 8" descr="Mongodb Icon of Flat style - Available in SVG, PNG, EPS, AI &amp; Icon fonts">
            <a:extLst>
              <a:ext uri="{FF2B5EF4-FFF2-40B4-BE49-F238E27FC236}">
                <a16:creationId xmlns:a16="http://schemas.microsoft.com/office/drawing/2014/main" id="{19107FCD-6624-3346-B6DB-EB168E0C32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Json file - Free interface icons">
            <a:extLst>
              <a:ext uri="{FF2B5EF4-FFF2-40B4-BE49-F238E27FC236}">
                <a16:creationId xmlns:a16="http://schemas.microsoft.com/office/drawing/2014/main" id="{A7AC95A3-6E26-1849-A573-1E6F5E5A8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AB20D666-A87A-1E48-B6EE-E365A3E84CD5}"/>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Rectangle 41">
            <a:extLst>
              <a:ext uri="{FF2B5EF4-FFF2-40B4-BE49-F238E27FC236}">
                <a16:creationId xmlns:a16="http://schemas.microsoft.com/office/drawing/2014/main" id="{FEF76C54-F88E-8445-92D4-D6F07BCA3620}"/>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43" name="TextBox 42">
            <a:extLst>
              <a:ext uri="{FF2B5EF4-FFF2-40B4-BE49-F238E27FC236}">
                <a16:creationId xmlns:a16="http://schemas.microsoft.com/office/drawing/2014/main" id="{2AD00079-2698-2C4B-BB89-03BE7F924344}"/>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44" name="TextBox 43">
            <a:extLst>
              <a:ext uri="{FF2B5EF4-FFF2-40B4-BE49-F238E27FC236}">
                <a16:creationId xmlns:a16="http://schemas.microsoft.com/office/drawing/2014/main" id="{75F97725-FA95-7B4A-8587-F00A287F5155}"/>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45" name="Group 44">
            <a:extLst>
              <a:ext uri="{FF2B5EF4-FFF2-40B4-BE49-F238E27FC236}">
                <a16:creationId xmlns:a16="http://schemas.microsoft.com/office/drawing/2014/main" id="{416FF1B5-700C-AF44-B07B-CB082E0FC7CA}"/>
              </a:ext>
            </a:extLst>
          </p:cNvPr>
          <p:cNvGrpSpPr/>
          <p:nvPr/>
        </p:nvGrpSpPr>
        <p:grpSpPr>
          <a:xfrm>
            <a:off x="249484" y="1548197"/>
            <a:ext cx="2920088" cy="1318287"/>
            <a:chOff x="249484" y="1548197"/>
            <a:chExt cx="2920088" cy="1318287"/>
          </a:xfrm>
        </p:grpSpPr>
        <p:sp>
          <p:nvSpPr>
            <p:cNvPr id="46" name="Rounded Rectangle 45">
              <a:extLst>
                <a:ext uri="{FF2B5EF4-FFF2-40B4-BE49-F238E27FC236}">
                  <a16:creationId xmlns:a16="http://schemas.microsoft.com/office/drawing/2014/main" id="{94FCF8D5-1EDC-5948-91DD-48F1E9E7655A}"/>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7" name="Picture 46">
              <a:extLst>
                <a:ext uri="{FF2B5EF4-FFF2-40B4-BE49-F238E27FC236}">
                  <a16:creationId xmlns:a16="http://schemas.microsoft.com/office/drawing/2014/main" id="{342FFD9F-7A1A-9A44-B792-DE4E60C12584}"/>
                </a:ext>
              </a:extLst>
            </p:cNvPr>
            <p:cNvPicPr>
              <a:picLocks noChangeAspect="1"/>
            </p:cNvPicPr>
            <p:nvPr/>
          </p:nvPicPr>
          <p:blipFill>
            <a:blip r:embed="rId5"/>
            <a:stretch>
              <a:fillRect/>
            </a:stretch>
          </p:blipFill>
          <p:spPr>
            <a:xfrm>
              <a:off x="1030646" y="2247032"/>
              <a:ext cx="506062" cy="506062"/>
            </a:xfrm>
            <a:prstGeom prst="rect">
              <a:avLst/>
            </a:prstGeom>
          </p:spPr>
        </p:pic>
        <p:sp>
          <p:nvSpPr>
            <p:cNvPr id="48" name="TextBox 47">
              <a:extLst>
                <a:ext uri="{FF2B5EF4-FFF2-40B4-BE49-F238E27FC236}">
                  <a16:creationId xmlns:a16="http://schemas.microsoft.com/office/drawing/2014/main" id="{AD62A785-379A-8C49-922E-AFD83EDB7C86}"/>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49" name="Picture 48">
              <a:extLst>
                <a:ext uri="{FF2B5EF4-FFF2-40B4-BE49-F238E27FC236}">
                  <a16:creationId xmlns:a16="http://schemas.microsoft.com/office/drawing/2014/main" id="{57777613-622F-DE48-9C69-442DC69E1139}"/>
                </a:ext>
              </a:extLst>
            </p:cNvPr>
            <p:cNvPicPr>
              <a:picLocks noChangeAspect="1"/>
            </p:cNvPicPr>
            <p:nvPr/>
          </p:nvPicPr>
          <p:blipFill>
            <a:blip r:embed="rId5"/>
            <a:stretch>
              <a:fillRect/>
            </a:stretch>
          </p:blipFill>
          <p:spPr>
            <a:xfrm>
              <a:off x="2152553" y="2253779"/>
              <a:ext cx="506062" cy="506062"/>
            </a:xfrm>
            <a:prstGeom prst="rect">
              <a:avLst/>
            </a:prstGeom>
          </p:spPr>
        </p:pic>
        <p:sp>
          <p:nvSpPr>
            <p:cNvPr id="50" name="TextBox 49">
              <a:extLst>
                <a:ext uri="{FF2B5EF4-FFF2-40B4-BE49-F238E27FC236}">
                  <a16:creationId xmlns:a16="http://schemas.microsoft.com/office/drawing/2014/main" id="{0A60E72D-0DF7-7A42-953D-A9536C175138}"/>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9F225B00-CF0D-AE4C-8E29-7612C39583D6}"/>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52" name="Picture 4" descr="MySQL logo">
              <a:extLst>
                <a:ext uri="{FF2B5EF4-FFF2-40B4-BE49-F238E27FC236}">
                  <a16:creationId xmlns:a16="http://schemas.microsoft.com/office/drawing/2014/main" id="{D2995F46-702F-F144-B441-E85A29539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4827F95-568F-CF4E-A1AB-6893EEEDFE5C}"/>
                </a:ext>
              </a:extLst>
            </p:cNvPr>
            <p:cNvCxnSpPr>
              <a:stCxn id="47" idx="3"/>
              <a:endCxn id="49"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pic>
        <p:nvPicPr>
          <p:cNvPr id="54" name="Picture 53">
            <a:extLst>
              <a:ext uri="{FF2B5EF4-FFF2-40B4-BE49-F238E27FC236}">
                <a16:creationId xmlns:a16="http://schemas.microsoft.com/office/drawing/2014/main" id="{E8A41C00-905A-CA40-8F79-FB66E9EAA4CD}"/>
              </a:ext>
            </a:extLst>
          </p:cNvPr>
          <p:cNvPicPr>
            <a:picLocks noChangeAspect="1"/>
          </p:cNvPicPr>
          <p:nvPr/>
        </p:nvPicPr>
        <p:blipFill>
          <a:blip r:embed="rId2"/>
          <a:stretch>
            <a:fillRect/>
          </a:stretch>
        </p:blipFill>
        <p:spPr>
          <a:xfrm>
            <a:off x="5194562" y="2154973"/>
            <a:ext cx="775384" cy="775384"/>
          </a:xfrm>
          <a:prstGeom prst="rect">
            <a:avLst/>
          </a:prstGeom>
        </p:spPr>
      </p:pic>
      <p:pic>
        <p:nvPicPr>
          <p:cNvPr id="55" name="Picture 54">
            <a:extLst>
              <a:ext uri="{FF2B5EF4-FFF2-40B4-BE49-F238E27FC236}">
                <a16:creationId xmlns:a16="http://schemas.microsoft.com/office/drawing/2014/main" id="{08F3256E-A847-584B-BF70-484D7D53B454}"/>
              </a:ext>
            </a:extLst>
          </p:cNvPr>
          <p:cNvPicPr>
            <a:picLocks noChangeAspect="1"/>
          </p:cNvPicPr>
          <p:nvPr/>
        </p:nvPicPr>
        <p:blipFill>
          <a:blip r:embed="rId2"/>
          <a:stretch>
            <a:fillRect/>
          </a:stretch>
        </p:blipFill>
        <p:spPr>
          <a:xfrm>
            <a:off x="5282501" y="5107083"/>
            <a:ext cx="775384" cy="775384"/>
          </a:xfrm>
          <a:prstGeom prst="rect">
            <a:avLst/>
          </a:prstGeom>
        </p:spPr>
      </p:pic>
      <p:cxnSp>
        <p:nvCxnSpPr>
          <p:cNvPr id="56" name="Straight Arrow Connector 55">
            <a:extLst>
              <a:ext uri="{FF2B5EF4-FFF2-40B4-BE49-F238E27FC236}">
                <a16:creationId xmlns:a16="http://schemas.microsoft.com/office/drawing/2014/main" id="{D185FE57-F037-4F4B-B7A5-C97C9AD785F0}"/>
              </a:ext>
            </a:extLst>
          </p:cNvPr>
          <p:cNvCxnSpPr>
            <a:cxnSpLocks/>
          </p:cNvCxnSpPr>
          <p:nvPr/>
        </p:nvCxnSpPr>
        <p:spPr>
          <a:xfrm flipV="1">
            <a:off x="6298317" y="4249271"/>
            <a:ext cx="3118557" cy="13741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81177C-D973-BF4F-8947-404703F42C27}"/>
              </a:ext>
            </a:extLst>
          </p:cNvPr>
          <p:cNvCxnSpPr>
            <a:cxnSpLocks/>
          </p:cNvCxnSpPr>
          <p:nvPr/>
        </p:nvCxnSpPr>
        <p:spPr>
          <a:xfrm>
            <a:off x="6057885" y="2566268"/>
            <a:ext cx="3247480" cy="1198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Frame 57">
            <a:extLst>
              <a:ext uri="{FF2B5EF4-FFF2-40B4-BE49-F238E27FC236}">
                <a16:creationId xmlns:a16="http://schemas.microsoft.com/office/drawing/2014/main" id="{FA649D39-B0C8-894C-A261-6A027625BFA8}"/>
              </a:ext>
            </a:extLst>
          </p:cNvPr>
          <p:cNvSpPr/>
          <p:nvPr/>
        </p:nvSpPr>
        <p:spPr>
          <a:xfrm>
            <a:off x="74120" y="1484018"/>
            <a:ext cx="6972139" cy="4962820"/>
          </a:xfrm>
          <a:prstGeom prst="frame">
            <a:avLst>
              <a:gd name="adj1" fmla="val 164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TextBox 14">
            <a:extLst>
              <a:ext uri="{FF2B5EF4-FFF2-40B4-BE49-F238E27FC236}">
                <a16:creationId xmlns:a16="http://schemas.microsoft.com/office/drawing/2014/main" id="{C4785C43-D655-7243-AC5D-EB120C99E605}"/>
              </a:ext>
            </a:extLst>
          </p:cNvPr>
          <p:cNvSpPr txBox="1"/>
          <p:nvPr/>
        </p:nvSpPr>
        <p:spPr>
          <a:xfrm>
            <a:off x="10270179" y="2897009"/>
            <a:ext cx="723403" cy="369332"/>
          </a:xfrm>
          <a:prstGeom prst="rect">
            <a:avLst/>
          </a:prstGeom>
          <a:noFill/>
        </p:spPr>
        <p:txBody>
          <a:bodyPr wrap="none" rtlCol="0">
            <a:spAutoFit/>
          </a:bodyPr>
          <a:lstStyle/>
          <a:p>
            <a:r>
              <a:rPr lang="en-TH" dirty="0"/>
              <a:t>Part2</a:t>
            </a:r>
          </a:p>
        </p:txBody>
      </p:sp>
    </p:spTree>
    <p:extLst>
      <p:ext uri="{BB962C8B-B14F-4D97-AF65-F5344CB8AC3E}">
        <p14:creationId xmlns:p14="http://schemas.microsoft.com/office/powerpoint/2010/main" val="57716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4B68DE60-1AFC-814B-AC5B-5D2FB74BB914}"/>
              </a:ext>
            </a:extLst>
          </p:cNvPr>
          <p:cNvGrpSpPr/>
          <p:nvPr/>
        </p:nvGrpSpPr>
        <p:grpSpPr>
          <a:xfrm>
            <a:off x="8541954" y="825483"/>
            <a:ext cx="3584495" cy="5952609"/>
            <a:chOff x="8541954" y="825483"/>
            <a:chExt cx="3584495" cy="5952609"/>
          </a:xfrm>
        </p:grpSpPr>
        <p:sp>
          <p:nvSpPr>
            <p:cNvPr id="73" name="Rounded Rectangle 72">
              <a:extLst>
                <a:ext uri="{FF2B5EF4-FFF2-40B4-BE49-F238E27FC236}">
                  <a16:creationId xmlns:a16="http://schemas.microsoft.com/office/drawing/2014/main" id="{11B0AB52-DDC6-C844-BA0E-27B85B095704}"/>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74" name="Rounded Rectangle 73">
              <a:extLst>
                <a:ext uri="{FF2B5EF4-FFF2-40B4-BE49-F238E27FC236}">
                  <a16:creationId xmlns:a16="http://schemas.microsoft.com/office/drawing/2014/main" id="{D5D4A79D-E35C-4143-B464-A53A0F1AF574}"/>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75" name="Rounded Rectangle 74">
              <a:extLst>
                <a:ext uri="{FF2B5EF4-FFF2-40B4-BE49-F238E27FC236}">
                  <a16:creationId xmlns:a16="http://schemas.microsoft.com/office/drawing/2014/main" id="{6572E6B3-F9E3-0D4F-864B-AEF9B0E48C8B}"/>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76" name="Rounded Rectangle 75">
              <a:extLst>
                <a:ext uri="{FF2B5EF4-FFF2-40B4-BE49-F238E27FC236}">
                  <a16:creationId xmlns:a16="http://schemas.microsoft.com/office/drawing/2014/main" id="{3D979ECA-E671-214F-B286-B409EB26EB26}"/>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77" name="Rounded Rectangle 76">
              <a:extLst>
                <a:ext uri="{FF2B5EF4-FFF2-40B4-BE49-F238E27FC236}">
                  <a16:creationId xmlns:a16="http://schemas.microsoft.com/office/drawing/2014/main" id="{1AA03126-C8C2-FC44-A1C6-65C788CC4F81}"/>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78" name="Rounded Rectangle 77">
              <a:extLst>
                <a:ext uri="{FF2B5EF4-FFF2-40B4-BE49-F238E27FC236}">
                  <a16:creationId xmlns:a16="http://schemas.microsoft.com/office/drawing/2014/main" id="{EBA9E8EA-6B4A-1A41-8AF2-54D488F3230D}"/>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24</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31058" y="1284215"/>
            <a:ext cx="3453368" cy="1424430"/>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84" name="TextBox 83">
            <a:extLst>
              <a:ext uri="{FF2B5EF4-FFF2-40B4-BE49-F238E27FC236}">
                <a16:creationId xmlns:a16="http://schemas.microsoft.com/office/drawing/2014/main" id="{A0BEA5F7-6B64-7947-8587-00A8563B29DF}"/>
              </a:ext>
            </a:extLst>
          </p:cNvPr>
          <p:cNvSpPr txBox="1"/>
          <p:nvPr/>
        </p:nvSpPr>
        <p:spPr>
          <a:xfrm>
            <a:off x="9813577" y="841977"/>
            <a:ext cx="1041247" cy="461665"/>
          </a:xfrm>
          <a:prstGeom prst="rect">
            <a:avLst/>
          </a:prstGeom>
          <a:noFill/>
        </p:spPr>
        <p:txBody>
          <a:bodyPr wrap="none" rtlCol="0">
            <a:spAutoFit/>
          </a:bodyPr>
          <a:lstStyle/>
          <a:p>
            <a:r>
              <a:rPr lang="en-TH" sz="2400" b="1" dirty="0"/>
              <a:t>Talend</a:t>
            </a:r>
          </a:p>
        </p:txBody>
      </p:sp>
      <p:grpSp>
        <p:nvGrpSpPr>
          <p:cNvPr id="66" name="Group 65">
            <a:extLst>
              <a:ext uri="{FF2B5EF4-FFF2-40B4-BE49-F238E27FC236}">
                <a16:creationId xmlns:a16="http://schemas.microsoft.com/office/drawing/2014/main" id="{CF0585B8-4DD5-D64F-9FBC-00F035D0070F}"/>
              </a:ext>
            </a:extLst>
          </p:cNvPr>
          <p:cNvGrpSpPr/>
          <p:nvPr/>
        </p:nvGrpSpPr>
        <p:grpSpPr>
          <a:xfrm>
            <a:off x="3440359" y="825484"/>
            <a:ext cx="4956914" cy="6032516"/>
            <a:chOff x="4250986" y="848244"/>
            <a:chExt cx="4727252" cy="6032516"/>
          </a:xfrm>
        </p:grpSpPr>
        <p:sp>
          <p:nvSpPr>
            <p:cNvPr id="67" name="AutoShape 2" descr="Database icon | Free Download">
              <a:extLst>
                <a:ext uri="{FF2B5EF4-FFF2-40B4-BE49-F238E27FC236}">
                  <a16:creationId xmlns:a16="http://schemas.microsoft.com/office/drawing/2014/main" id="{C14B798E-2811-4A45-B2CD-09BFE4D93D92}"/>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8" name="Rounded Rectangle 67">
              <a:extLst>
                <a:ext uri="{FF2B5EF4-FFF2-40B4-BE49-F238E27FC236}">
                  <a16:creationId xmlns:a16="http://schemas.microsoft.com/office/drawing/2014/main" id="{EA026509-BCD9-AE49-A69B-98B334785514}"/>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69" name="TextBox 68">
              <a:extLst>
                <a:ext uri="{FF2B5EF4-FFF2-40B4-BE49-F238E27FC236}">
                  <a16:creationId xmlns:a16="http://schemas.microsoft.com/office/drawing/2014/main" id="{4185DA07-8CB0-0945-97BE-CEC198C97782}"/>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0" name="Rounded Rectangle 69">
              <a:extLst>
                <a:ext uri="{FF2B5EF4-FFF2-40B4-BE49-F238E27FC236}">
                  <a16:creationId xmlns:a16="http://schemas.microsoft.com/office/drawing/2014/main" id="{06CE33F6-DF8A-6F40-9F0B-9E95EA107A9E}"/>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1" name="Rounded Rectangle 70">
              <a:extLst>
                <a:ext uri="{FF2B5EF4-FFF2-40B4-BE49-F238E27FC236}">
                  <a16:creationId xmlns:a16="http://schemas.microsoft.com/office/drawing/2014/main" id="{90A18D8F-8C07-6640-8822-C8ABA5D19666}"/>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9" name="Rounded Rectangle 78">
              <a:extLst>
                <a:ext uri="{FF2B5EF4-FFF2-40B4-BE49-F238E27FC236}">
                  <a16:creationId xmlns:a16="http://schemas.microsoft.com/office/drawing/2014/main" id="{C0134A9D-2676-1742-9595-8E7605BBC313}"/>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80" name="TextBox 79">
              <a:extLst>
                <a:ext uri="{FF2B5EF4-FFF2-40B4-BE49-F238E27FC236}">
                  <a16:creationId xmlns:a16="http://schemas.microsoft.com/office/drawing/2014/main" id="{4BCF2A1B-0A59-7F46-B206-9556AF6DEEA3}"/>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81" name="TextBox 80">
              <a:extLst>
                <a:ext uri="{FF2B5EF4-FFF2-40B4-BE49-F238E27FC236}">
                  <a16:creationId xmlns:a16="http://schemas.microsoft.com/office/drawing/2014/main" id="{C3F4FF1F-D36A-CF45-9758-AB054EA4F232}"/>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82" name="TextBox 81">
              <a:extLst>
                <a:ext uri="{FF2B5EF4-FFF2-40B4-BE49-F238E27FC236}">
                  <a16:creationId xmlns:a16="http://schemas.microsoft.com/office/drawing/2014/main" id="{885C055A-14D1-2342-B622-21235F432F6B}"/>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Tree>
    <p:extLst>
      <p:ext uri="{BB962C8B-B14F-4D97-AF65-F5344CB8AC3E}">
        <p14:creationId xmlns:p14="http://schemas.microsoft.com/office/powerpoint/2010/main" val="28091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409E1F9-B9FD-BD48-A4D4-4BD69D3E23E0}"/>
              </a:ext>
            </a:extLst>
          </p:cNvPr>
          <p:cNvSpPr/>
          <p:nvPr/>
        </p:nvSpPr>
        <p:spPr>
          <a:xfrm>
            <a:off x="571500" y="2224287"/>
            <a:ext cx="10572750" cy="3490713"/>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Task1 for </a:t>
            </a:r>
            <a:r>
              <a:rPr lang="en-TH" sz="4000" b="1" dirty="0">
                <a:solidFill>
                  <a:schemeClr val="tx1"/>
                </a:solidFill>
                <a:highlight>
                  <a:srgbClr val="FFFF00"/>
                </a:highlight>
              </a:rPr>
              <a:t>step 1</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935182" y="3131359"/>
            <a:ext cx="10058400" cy="2246005"/>
          </a:xfrm>
        </p:spPr>
        <p:txBody>
          <a:bodyPr>
            <a:normAutofit fontScale="92500"/>
          </a:bodyPr>
          <a:lstStyle/>
          <a:p>
            <a:pPr marL="0" indent="0">
              <a:buNone/>
            </a:pPr>
            <a:r>
              <a:rPr lang="en-US" sz="2400" b="1" dirty="0">
                <a:solidFill>
                  <a:schemeClr val="tx1"/>
                </a:solidFill>
              </a:rPr>
              <a:t>Task1:</a:t>
            </a:r>
          </a:p>
          <a:p>
            <a:r>
              <a:rPr lang="en-US" sz="2400" dirty="0">
                <a:solidFill>
                  <a:schemeClr val="tx1"/>
                </a:solidFill>
              </a:rPr>
              <a:t>1.1 Create  Metadata for DB Connection</a:t>
            </a:r>
          </a:p>
          <a:p>
            <a:r>
              <a:rPr lang="en-US" sz="2400" dirty="0">
                <a:solidFill>
                  <a:schemeClr val="tx1"/>
                </a:solidFill>
              </a:rPr>
              <a:t>1.2 </a:t>
            </a:r>
            <a:r>
              <a:rPr lang="en-TH" sz="2400" dirty="0">
                <a:solidFill>
                  <a:schemeClr val="tx1"/>
                </a:solidFill>
              </a:rPr>
              <a:t>Create T</a:t>
            </a:r>
            <a:r>
              <a:rPr lang="en-US" sz="2400" dirty="0">
                <a:solidFill>
                  <a:schemeClr val="tx1"/>
                </a:solidFill>
              </a:rPr>
              <a:t>J</a:t>
            </a:r>
            <a:r>
              <a:rPr lang="en-TH" sz="2400" dirty="0">
                <a:solidFill>
                  <a:schemeClr val="tx1"/>
                </a:solidFill>
              </a:rPr>
              <a:t>ob#1</a:t>
            </a:r>
            <a:r>
              <a:rPr lang="th-TH" sz="2400" dirty="0">
                <a:solidFill>
                  <a:schemeClr val="tx1"/>
                </a:solidFill>
              </a:rPr>
              <a:t>  </a:t>
            </a:r>
            <a:r>
              <a:rPr lang="en-US" sz="2400" dirty="0">
                <a:solidFill>
                  <a:schemeClr val="tx1"/>
                </a:solidFill>
              </a:rPr>
              <a:t>=&gt;  Convert data in MySQL to CSV file named “</a:t>
            </a:r>
            <a:r>
              <a:rPr lang="en-US" sz="2400" dirty="0" err="1">
                <a:solidFill>
                  <a:schemeClr val="tx1"/>
                </a:solidFill>
              </a:rPr>
              <a:t>movie_data.csv</a:t>
            </a:r>
            <a:r>
              <a:rPr lang="en-US" sz="2400" dirty="0">
                <a:solidFill>
                  <a:schemeClr val="tx1"/>
                </a:solidFill>
              </a:rPr>
              <a:t>”</a:t>
            </a:r>
            <a:endParaRPr lang="en-TH" sz="2400" dirty="0">
              <a:solidFill>
                <a:schemeClr val="tx1"/>
              </a:solidFill>
            </a:endParaRPr>
          </a:p>
          <a:p>
            <a:r>
              <a:rPr lang="en-TH" sz="2400" dirty="0">
                <a:solidFill>
                  <a:schemeClr val="tx1"/>
                </a:solidFill>
              </a:rPr>
              <a:t>1.3 Create Metadata for movie data (File Delimited)</a:t>
            </a:r>
            <a:endParaRPr lang="en-US" sz="2400" dirty="0"/>
          </a:p>
        </p:txBody>
      </p:sp>
      <p:grpSp>
        <p:nvGrpSpPr>
          <p:cNvPr id="9" name="Group 8">
            <a:extLst>
              <a:ext uri="{FF2B5EF4-FFF2-40B4-BE49-F238E27FC236}">
                <a16:creationId xmlns:a16="http://schemas.microsoft.com/office/drawing/2014/main" id="{901A7BE1-DE53-C442-895A-C09B9D2A492B}"/>
              </a:ext>
            </a:extLst>
          </p:cNvPr>
          <p:cNvGrpSpPr/>
          <p:nvPr/>
        </p:nvGrpSpPr>
        <p:grpSpPr>
          <a:xfrm>
            <a:off x="8333449" y="273575"/>
            <a:ext cx="2920088" cy="1318287"/>
            <a:chOff x="249484" y="1548197"/>
            <a:chExt cx="2920088" cy="1318287"/>
          </a:xfrm>
        </p:grpSpPr>
        <p:sp>
          <p:nvSpPr>
            <p:cNvPr id="10" name="Rounded Rectangle 9">
              <a:extLst>
                <a:ext uri="{FF2B5EF4-FFF2-40B4-BE49-F238E27FC236}">
                  <a16:creationId xmlns:a16="http://schemas.microsoft.com/office/drawing/2014/main" id="{8FF0B8D2-AB26-EF48-B3E9-D8DF5CC7C1A6}"/>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11" name="Picture 10">
              <a:extLst>
                <a:ext uri="{FF2B5EF4-FFF2-40B4-BE49-F238E27FC236}">
                  <a16:creationId xmlns:a16="http://schemas.microsoft.com/office/drawing/2014/main" id="{D0C98B8E-7F57-7D4D-821F-C2A4C50AD271}"/>
                </a:ext>
              </a:extLst>
            </p:cNvPr>
            <p:cNvPicPr>
              <a:picLocks noChangeAspect="1"/>
            </p:cNvPicPr>
            <p:nvPr/>
          </p:nvPicPr>
          <p:blipFill>
            <a:blip r:embed="rId3"/>
            <a:stretch>
              <a:fillRect/>
            </a:stretch>
          </p:blipFill>
          <p:spPr>
            <a:xfrm>
              <a:off x="1030646" y="2247032"/>
              <a:ext cx="506062" cy="506062"/>
            </a:xfrm>
            <a:prstGeom prst="rect">
              <a:avLst/>
            </a:prstGeom>
          </p:spPr>
        </p:pic>
        <p:sp>
          <p:nvSpPr>
            <p:cNvPr id="13" name="TextBox 12">
              <a:extLst>
                <a:ext uri="{FF2B5EF4-FFF2-40B4-BE49-F238E27FC236}">
                  <a16:creationId xmlns:a16="http://schemas.microsoft.com/office/drawing/2014/main" id="{02AA3631-787B-E14A-BC1E-DC5B40678F30}"/>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14" name="Picture 13">
              <a:extLst>
                <a:ext uri="{FF2B5EF4-FFF2-40B4-BE49-F238E27FC236}">
                  <a16:creationId xmlns:a16="http://schemas.microsoft.com/office/drawing/2014/main" id="{1EA62DCD-26A1-6743-A879-151E18DF1B30}"/>
                </a:ext>
              </a:extLst>
            </p:cNvPr>
            <p:cNvPicPr>
              <a:picLocks noChangeAspect="1"/>
            </p:cNvPicPr>
            <p:nvPr/>
          </p:nvPicPr>
          <p:blipFill>
            <a:blip r:embed="rId3"/>
            <a:stretch>
              <a:fillRect/>
            </a:stretch>
          </p:blipFill>
          <p:spPr>
            <a:xfrm>
              <a:off x="2152553" y="2253779"/>
              <a:ext cx="506062" cy="506062"/>
            </a:xfrm>
            <a:prstGeom prst="rect">
              <a:avLst/>
            </a:prstGeom>
          </p:spPr>
        </p:pic>
        <p:sp>
          <p:nvSpPr>
            <p:cNvPr id="15" name="TextBox 14">
              <a:extLst>
                <a:ext uri="{FF2B5EF4-FFF2-40B4-BE49-F238E27FC236}">
                  <a16:creationId xmlns:a16="http://schemas.microsoft.com/office/drawing/2014/main" id="{DDE9BFCE-B198-D24F-BCD2-ED20F964C6C2}"/>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16" name="TextBox 15">
              <a:extLst>
                <a:ext uri="{FF2B5EF4-FFF2-40B4-BE49-F238E27FC236}">
                  <a16:creationId xmlns:a16="http://schemas.microsoft.com/office/drawing/2014/main" id="{50A8B6CD-2EED-B24A-9EDF-E11DF3E758EB}"/>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17" name="Picture 4" descr="MySQL logo">
              <a:extLst>
                <a:ext uri="{FF2B5EF4-FFF2-40B4-BE49-F238E27FC236}">
                  <a16:creationId xmlns:a16="http://schemas.microsoft.com/office/drawing/2014/main" id="{AE2959A1-FF4B-1446-95A5-EE26299DB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56C6B932-7EFD-3F4B-8E03-C6928F32D317}"/>
                </a:ext>
              </a:extLst>
            </p:cNvPr>
            <p:cNvCxnSpPr>
              <a:stCxn id="11" idx="3"/>
              <a:endCxn id="1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20" name="TextBox 19">
            <a:extLst>
              <a:ext uri="{FF2B5EF4-FFF2-40B4-BE49-F238E27FC236}">
                <a16:creationId xmlns:a16="http://schemas.microsoft.com/office/drawing/2014/main" id="{2C87F1CD-E372-2E4D-A383-FF41D6DA56ED}"/>
              </a:ext>
            </a:extLst>
          </p:cNvPr>
          <p:cNvSpPr txBox="1"/>
          <p:nvPr/>
        </p:nvSpPr>
        <p:spPr>
          <a:xfrm>
            <a:off x="9055551" y="1581891"/>
            <a:ext cx="1938031" cy="338554"/>
          </a:xfrm>
          <a:prstGeom prst="rect">
            <a:avLst/>
          </a:prstGeom>
          <a:noFill/>
        </p:spPr>
        <p:txBody>
          <a:bodyPr wrap="none" rtlCol="0">
            <a:spAutoFit/>
          </a:bodyPr>
          <a:lstStyle/>
          <a:p>
            <a:r>
              <a:rPr lang="en-US" sz="1600" dirty="0"/>
              <a:t>Relational Database</a:t>
            </a:r>
            <a:endParaRPr lang="en-TH" sz="1600" dirty="0"/>
          </a:p>
        </p:txBody>
      </p:sp>
      <p:sp>
        <p:nvSpPr>
          <p:cNvPr id="19" name="Content Placeholder 2">
            <a:extLst>
              <a:ext uri="{FF2B5EF4-FFF2-40B4-BE49-F238E27FC236}">
                <a16:creationId xmlns:a16="http://schemas.microsoft.com/office/drawing/2014/main" id="{0C68010D-3046-3449-BA02-C0DFD7229762}"/>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b="1" dirty="0">
                <a:solidFill>
                  <a:schemeClr val="tx1"/>
                </a:solidFill>
              </a:rPr>
              <a:t>Step1</a:t>
            </a:r>
            <a:r>
              <a:rPr lang="en-US" sz="2400" dirty="0"/>
              <a:t>: </a:t>
            </a:r>
            <a:r>
              <a:rPr lang="en-TH" sz="2400" dirty="0">
                <a:solidFill>
                  <a:schemeClr val="tx1"/>
                </a:solidFill>
              </a:rPr>
              <a:t>get movie data from RDB and convert data to CSV file</a:t>
            </a:r>
          </a:p>
          <a:p>
            <a:pPr marL="0" indent="0">
              <a:buFont typeface="Calibri" panose="020F0502020204030204" pitchFamily="34" charset="0"/>
              <a:buNone/>
            </a:pPr>
            <a:endParaRPr lang="en-TH" sz="2400" dirty="0"/>
          </a:p>
          <a:p>
            <a:pPr marL="0" indent="0">
              <a:buFont typeface="Calibri" panose="020F0502020204030204" pitchFamily="34" charset="0"/>
              <a:buNone/>
            </a:pPr>
            <a:endParaRPr lang="en-US" sz="2400" dirty="0"/>
          </a:p>
        </p:txBody>
      </p:sp>
      <p:cxnSp>
        <p:nvCxnSpPr>
          <p:cNvPr id="6" name="Straight Connector 5">
            <a:extLst>
              <a:ext uri="{FF2B5EF4-FFF2-40B4-BE49-F238E27FC236}">
                <a16:creationId xmlns:a16="http://schemas.microsoft.com/office/drawing/2014/main" id="{48C1F119-7545-D64E-B07A-576F81015E6F}"/>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2363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 (1)</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4" name="Picture 13">
            <a:extLst>
              <a:ext uri="{FF2B5EF4-FFF2-40B4-BE49-F238E27FC236}">
                <a16:creationId xmlns:a16="http://schemas.microsoft.com/office/drawing/2014/main" id="{2CFE2914-93EE-C942-AB5D-6B65FC584A6B}"/>
              </a:ext>
            </a:extLst>
          </p:cNvPr>
          <p:cNvPicPr>
            <a:picLocks noChangeAspect="1"/>
          </p:cNvPicPr>
          <p:nvPr/>
        </p:nvPicPr>
        <p:blipFill>
          <a:blip r:embed="rId3"/>
          <a:stretch>
            <a:fillRect/>
          </a:stretch>
        </p:blipFill>
        <p:spPr>
          <a:xfrm>
            <a:off x="1612588" y="2040965"/>
            <a:ext cx="4351794" cy="4275447"/>
          </a:xfrm>
          <a:prstGeom prst="rect">
            <a:avLst/>
          </a:prstGeom>
        </p:spPr>
      </p:pic>
      <p:grpSp>
        <p:nvGrpSpPr>
          <p:cNvPr id="18" name="Group 17">
            <a:extLst>
              <a:ext uri="{FF2B5EF4-FFF2-40B4-BE49-F238E27FC236}">
                <a16:creationId xmlns:a16="http://schemas.microsoft.com/office/drawing/2014/main" id="{EF540592-304E-BC4A-AFB2-88A7DBE808B9}"/>
              </a:ext>
            </a:extLst>
          </p:cNvPr>
          <p:cNvGrpSpPr/>
          <p:nvPr/>
        </p:nvGrpSpPr>
        <p:grpSpPr>
          <a:xfrm>
            <a:off x="6642936" y="1953930"/>
            <a:ext cx="4898950" cy="4567771"/>
            <a:chOff x="6642936" y="1953930"/>
            <a:chExt cx="4898950" cy="4567771"/>
          </a:xfrm>
        </p:grpSpPr>
        <p:pic>
          <p:nvPicPr>
            <p:cNvPr id="12" name="Picture 11">
              <a:extLst>
                <a:ext uri="{FF2B5EF4-FFF2-40B4-BE49-F238E27FC236}">
                  <a16:creationId xmlns:a16="http://schemas.microsoft.com/office/drawing/2014/main" id="{B870E8EB-B984-2041-809C-32819ACA639E}"/>
                </a:ext>
              </a:extLst>
            </p:cNvPr>
            <p:cNvPicPr>
              <a:picLocks noChangeAspect="1"/>
            </p:cNvPicPr>
            <p:nvPr/>
          </p:nvPicPr>
          <p:blipFill>
            <a:blip r:embed="rId4"/>
            <a:stretch>
              <a:fillRect/>
            </a:stretch>
          </p:blipFill>
          <p:spPr>
            <a:xfrm>
              <a:off x="6642936" y="1953930"/>
              <a:ext cx="4898950" cy="4567771"/>
            </a:xfrm>
            <a:prstGeom prst="rect">
              <a:avLst/>
            </a:prstGeom>
          </p:spPr>
        </p:pic>
        <p:pic>
          <p:nvPicPr>
            <p:cNvPr id="17" name="Picture 16">
              <a:extLst>
                <a:ext uri="{FF2B5EF4-FFF2-40B4-BE49-F238E27FC236}">
                  <a16:creationId xmlns:a16="http://schemas.microsoft.com/office/drawing/2014/main" id="{F78BC5E0-414D-F64A-8F99-C1D5880062F9}"/>
                </a:ext>
              </a:extLst>
            </p:cNvPr>
            <p:cNvPicPr>
              <a:picLocks noChangeAspect="1"/>
            </p:cNvPicPr>
            <p:nvPr/>
          </p:nvPicPr>
          <p:blipFill>
            <a:blip r:embed="rId5"/>
            <a:stretch>
              <a:fillRect/>
            </a:stretch>
          </p:blipFill>
          <p:spPr>
            <a:xfrm>
              <a:off x="7136295" y="2555464"/>
              <a:ext cx="4353340" cy="159826"/>
            </a:xfrm>
            <a:prstGeom prst="rect">
              <a:avLst/>
            </a:prstGeom>
          </p:spPr>
        </p:pic>
      </p:grpSp>
      <p:sp>
        <p:nvSpPr>
          <p:cNvPr id="9" name="Frame 8">
            <a:extLst>
              <a:ext uri="{FF2B5EF4-FFF2-40B4-BE49-F238E27FC236}">
                <a16:creationId xmlns:a16="http://schemas.microsoft.com/office/drawing/2014/main" id="{344185DB-A195-1642-8152-3BB49F6C9F7C}"/>
              </a:ext>
            </a:extLst>
          </p:cNvPr>
          <p:cNvSpPr/>
          <p:nvPr/>
        </p:nvSpPr>
        <p:spPr>
          <a:xfrm>
            <a:off x="7136296" y="2519399"/>
            <a:ext cx="4353340" cy="195891"/>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3" name="TextBox 2">
            <a:extLst>
              <a:ext uri="{FF2B5EF4-FFF2-40B4-BE49-F238E27FC236}">
                <a16:creationId xmlns:a16="http://schemas.microsoft.com/office/drawing/2014/main" id="{D096070F-4805-7D4A-AD92-5B5AE1194AF4}"/>
              </a:ext>
            </a:extLst>
          </p:cNvPr>
          <p:cNvSpPr txBox="1"/>
          <p:nvPr/>
        </p:nvSpPr>
        <p:spPr>
          <a:xfrm>
            <a:off x="6757861" y="4732808"/>
            <a:ext cx="4669099" cy="369332"/>
          </a:xfrm>
          <a:prstGeom prst="rect">
            <a:avLst/>
          </a:prstGeom>
          <a:noFill/>
        </p:spPr>
        <p:txBody>
          <a:bodyPr wrap="none" rtlCol="0">
            <a:spAutoFit/>
          </a:bodyPr>
          <a:lstStyle/>
          <a:p>
            <a:r>
              <a:rPr lang="en-US" dirty="0">
                <a:solidFill>
                  <a:schemeClr val="accent4"/>
                </a:solidFill>
              </a:rPr>
              <a:t>DB Connection name = “</a:t>
            </a:r>
            <a:r>
              <a:rPr lang="en-US" dirty="0" err="1">
                <a:solidFill>
                  <a:schemeClr val="accent4"/>
                </a:solidFill>
              </a:rPr>
              <a:t>MySQL_Conn_movie</a:t>
            </a:r>
            <a:r>
              <a:rPr lang="en-US" dirty="0">
                <a:solidFill>
                  <a:schemeClr val="accent4"/>
                </a:solidFill>
              </a:rPr>
              <a:t>”</a:t>
            </a:r>
            <a:endParaRPr lang="en-TH" dirty="0">
              <a:solidFill>
                <a:schemeClr val="accent4"/>
              </a:solidFill>
            </a:endParaRPr>
          </a:p>
        </p:txBody>
      </p:sp>
    </p:spTree>
    <p:extLst>
      <p:ext uri="{BB962C8B-B14F-4D97-AF65-F5344CB8AC3E}">
        <p14:creationId xmlns:p14="http://schemas.microsoft.com/office/powerpoint/2010/main" val="4133342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(2)</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0" name="Picture 9">
            <a:extLst>
              <a:ext uri="{FF2B5EF4-FFF2-40B4-BE49-F238E27FC236}">
                <a16:creationId xmlns:a16="http://schemas.microsoft.com/office/drawing/2014/main" id="{A5243C7D-581C-1748-927C-FD064C9320F5}"/>
              </a:ext>
            </a:extLst>
          </p:cNvPr>
          <p:cNvPicPr>
            <a:picLocks noChangeAspect="1"/>
          </p:cNvPicPr>
          <p:nvPr/>
        </p:nvPicPr>
        <p:blipFill>
          <a:blip r:embed="rId3"/>
          <a:stretch>
            <a:fillRect/>
          </a:stretch>
        </p:blipFill>
        <p:spPr>
          <a:xfrm>
            <a:off x="1337455" y="1964724"/>
            <a:ext cx="5075461" cy="4731911"/>
          </a:xfrm>
          <a:prstGeom prst="rect">
            <a:avLst/>
          </a:prstGeom>
        </p:spPr>
      </p:pic>
      <p:sp>
        <p:nvSpPr>
          <p:cNvPr id="11" name="TextBox 10">
            <a:extLst>
              <a:ext uri="{FF2B5EF4-FFF2-40B4-BE49-F238E27FC236}">
                <a16:creationId xmlns:a16="http://schemas.microsoft.com/office/drawing/2014/main" id="{764E493B-81E1-D540-AFF2-D756D1471177}"/>
              </a:ext>
            </a:extLst>
          </p:cNvPr>
          <p:cNvSpPr txBox="1"/>
          <p:nvPr/>
        </p:nvSpPr>
        <p:spPr>
          <a:xfrm>
            <a:off x="7062879" y="1701359"/>
            <a:ext cx="4710713" cy="1938992"/>
          </a:xfrm>
          <a:prstGeom prst="rect">
            <a:avLst/>
          </a:prstGeom>
          <a:solidFill>
            <a:schemeClr val="bg1"/>
          </a:solidFill>
        </p:spPr>
        <p:txBody>
          <a:bodyPr wrap="none" rtlCol="0">
            <a:spAutoFit/>
          </a:bodyPr>
          <a:lstStyle/>
          <a:p>
            <a:r>
              <a:rPr lang="en-US" sz="2400" b="1" dirty="0"/>
              <a:t>Server</a:t>
            </a:r>
            <a:r>
              <a:rPr lang="en-US" sz="2400" dirty="0"/>
              <a:t>: sql12.freemysqlhosting.net</a:t>
            </a:r>
          </a:p>
          <a:p>
            <a:r>
              <a:rPr lang="en-US" sz="2400" b="1" dirty="0"/>
              <a:t>DB Name</a:t>
            </a:r>
            <a:r>
              <a:rPr lang="en-US" sz="2400" dirty="0"/>
              <a:t>: sql12375315</a:t>
            </a:r>
            <a:endParaRPr lang="th-TH" sz="2400" b="1" dirty="0"/>
          </a:p>
          <a:p>
            <a:r>
              <a:rPr lang="en-US" sz="2400" b="1" dirty="0"/>
              <a:t>Username</a:t>
            </a:r>
            <a:r>
              <a:rPr lang="en-US" sz="2400" dirty="0"/>
              <a:t>: sql12375315</a:t>
            </a:r>
          </a:p>
          <a:p>
            <a:r>
              <a:rPr lang="en-US" sz="2400" b="1" dirty="0"/>
              <a:t>Password</a:t>
            </a:r>
            <a:r>
              <a:rPr lang="en-US" sz="2400" dirty="0"/>
              <a:t>: mIejQH4MPw</a:t>
            </a:r>
          </a:p>
          <a:p>
            <a:r>
              <a:rPr lang="en-US" sz="2400" b="1" dirty="0"/>
              <a:t>Port number</a:t>
            </a:r>
            <a:r>
              <a:rPr lang="en-US" sz="2400" dirty="0"/>
              <a:t>: 3306</a:t>
            </a:r>
            <a:endParaRPr lang="th-TH" sz="2400" dirty="0"/>
          </a:p>
        </p:txBody>
      </p:sp>
      <p:pic>
        <p:nvPicPr>
          <p:cNvPr id="5" name="Picture 4">
            <a:extLst>
              <a:ext uri="{FF2B5EF4-FFF2-40B4-BE49-F238E27FC236}">
                <a16:creationId xmlns:a16="http://schemas.microsoft.com/office/drawing/2014/main" id="{2D6BD240-2ECD-6247-833A-419849EEB02D}"/>
              </a:ext>
            </a:extLst>
          </p:cNvPr>
          <p:cNvPicPr>
            <a:picLocks noChangeAspect="1"/>
          </p:cNvPicPr>
          <p:nvPr/>
        </p:nvPicPr>
        <p:blipFill>
          <a:blip r:embed="rId4"/>
          <a:stretch>
            <a:fillRect/>
          </a:stretch>
        </p:blipFill>
        <p:spPr>
          <a:xfrm>
            <a:off x="1390456" y="2826449"/>
            <a:ext cx="4705544" cy="1293556"/>
          </a:xfrm>
          <a:prstGeom prst="rect">
            <a:avLst/>
          </a:prstGeom>
        </p:spPr>
      </p:pic>
      <p:pic>
        <p:nvPicPr>
          <p:cNvPr id="8" name="Picture 7">
            <a:extLst>
              <a:ext uri="{FF2B5EF4-FFF2-40B4-BE49-F238E27FC236}">
                <a16:creationId xmlns:a16="http://schemas.microsoft.com/office/drawing/2014/main" id="{61A6F46A-3289-4E41-B06C-E6910FDC0CE2}"/>
              </a:ext>
            </a:extLst>
          </p:cNvPr>
          <p:cNvPicPr>
            <a:picLocks noChangeAspect="1"/>
          </p:cNvPicPr>
          <p:nvPr/>
        </p:nvPicPr>
        <p:blipFill>
          <a:blip r:embed="rId5"/>
          <a:stretch>
            <a:fillRect/>
          </a:stretch>
        </p:blipFill>
        <p:spPr>
          <a:xfrm>
            <a:off x="7478144" y="3795945"/>
            <a:ext cx="3258748" cy="2946855"/>
          </a:xfrm>
          <a:prstGeom prst="rect">
            <a:avLst/>
          </a:prstGeom>
        </p:spPr>
      </p:pic>
      <p:sp>
        <p:nvSpPr>
          <p:cNvPr id="12" name="Right Arrow 11">
            <a:extLst>
              <a:ext uri="{FF2B5EF4-FFF2-40B4-BE49-F238E27FC236}">
                <a16:creationId xmlns:a16="http://schemas.microsoft.com/office/drawing/2014/main" id="{B1D7B7FA-D32D-BB4B-A7AE-0E50629D16A7}"/>
              </a:ext>
            </a:extLst>
          </p:cNvPr>
          <p:cNvSpPr/>
          <p:nvPr/>
        </p:nvSpPr>
        <p:spPr>
          <a:xfrm>
            <a:off x="6767044" y="5358784"/>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13" name="Frame 12">
            <a:extLst>
              <a:ext uri="{FF2B5EF4-FFF2-40B4-BE49-F238E27FC236}">
                <a16:creationId xmlns:a16="http://schemas.microsoft.com/office/drawing/2014/main" id="{8C6A8ECF-F4CE-4E46-9B66-1334DD9B12F9}"/>
              </a:ext>
            </a:extLst>
          </p:cNvPr>
          <p:cNvSpPr/>
          <p:nvPr/>
        </p:nvSpPr>
        <p:spPr>
          <a:xfrm>
            <a:off x="7478145" y="6330860"/>
            <a:ext cx="3258748" cy="232172"/>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4200917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(3)</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4" name="Picture 13">
            <a:extLst>
              <a:ext uri="{FF2B5EF4-FFF2-40B4-BE49-F238E27FC236}">
                <a16:creationId xmlns:a16="http://schemas.microsoft.com/office/drawing/2014/main" id="{98492F81-B148-0F4E-84F4-280ABCB543AD}"/>
              </a:ext>
            </a:extLst>
          </p:cNvPr>
          <p:cNvPicPr>
            <a:picLocks noChangeAspect="1"/>
          </p:cNvPicPr>
          <p:nvPr/>
        </p:nvPicPr>
        <p:blipFill>
          <a:blip r:embed="rId3"/>
          <a:stretch>
            <a:fillRect/>
          </a:stretch>
        </p:blipFill>
        <p:spPr>
          <a:xfrm>
            <a:off x="599406" y="1822558"/>
            <a:ext cx="3999299" cy="4302769"/>
          </a:xfrm>
          <a:prstGeom prst="rect">
            <a:avLst/>
          </a:prstGeom>
        </p:spPr>
      </p:pic>
      <p:sp>
        <p:nvSpPr>
          <p:cNvPr id="13" name="Frame 12">
            <a:extLst>
              <a:ext uri="{FF2B5EF4-FFF2-40B4-BE49-F238E27FC236}">
                <a16:creationId xmlns:a16="http://schemas.microsoft.com/office/drawing/2014/main" id="{8C6A8ECF-F4CE-4E46-9B66-1334DD9B12F9}"/>
              </a:ext>
            </a:extLst>
          </p:cNvPr>
          <p:cNvSpPr/>
          <p:nvPr/>
        </p:nvSpPr>
        <p:spPr>
          <a:xfrm>
            <a:off x="2381710" y="4649977"/>
            <a:ext cx="2216995" cy="285094"/>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20" name="Picture 19">
            <a:extLst>
              <a:ext uri="{FF2B5EF4-FFF2-40B4-BE49-F238E27FC236}">
                <a16:creationId xmlns:a16="http://schemas.microsoft.com/office/drawing/2014/main" id="{2264A1B9-7BFE-E34A-B3FA-9EDC247376DB}"/>
              </a:ext>
            </a:extLst>
          </p:cNvPr>
          <p:cNvPicPr>
            <a:picLocks noChangeAspect="1"/>
          </p:cNvPicPr>
          <p:nvPr/>
        </p:nvPicPr>
        <p:blipFill>
          <a:blip r:embed="rId4"/>
          <a:stretch>
            <a:fillRect/>
          </a:stretch>
        </p:blipFill>
        <p:spPr>
          <a:xfrm>
            <a:off x="6381009" y="1625039"/>
            <a:ext cx="3790818" cy="4867835"/>
          </a:xfrm>
          <a:prstGeom prst="rect">
            <a:avLst/>
          </a:prstGeom>
        </p:spPr>
      </p:pic>
      <p:sp>
        <p:nvSpPr>
          <p:cNvPr id="21" name="Frame 20">
            <a:extLst>
              <a:ext uri="{FF2B5EF4-FFF2-40B4-BE49-F238E27FC236}">
                <a16:creationId xmlns:a16="http://schemas.microsoft.com/office/drawing/2014/main" id="{C320C87F-6FEB-434A-9900-132ABA0FD156}"/>
              </a:ext>
            </a:extLst>
          </p:cNvPr>
          <p:cNvSpPr/>
          <p:nvPr/>
        </p:nvSpPr>
        <p:spPr>
          <a:xfrm>
            <a:off x="6484799" y="2629888"/>
            <a:ext cx="2216995" cy="462935"/>
          </a:xfrm>
          <a:prstGeom prst="frame">
            <a:avLst>
              <a:gd name="adj1" fmla="val 62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231615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(4)</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6" name="Picture 15">
            <a:extLst>
              <a:ext uri="{FF2B5EF4-FFF2-40B4-BE49-F238E27FC236}">
                <a16:creationId xmlns:a16="http://schemas.microsoft.com/office/drawing/2014/main" id="{4DAACFE5-B48D-5C4F-9329-E3D9BA09E3CF}"/>
              </a:ext>
            </a:extLst>
          </p:cNvPr>
          <p:cNvPicPr>
            <a:picLocks noChangeAspect="1"/>
          </p:cNvPicPr>
          <p:nvPr/>
        </p:nvPicPr>
        <p:blipFill>
          <a:blip r:embed="rId3"/>
          <a:stretch>
            <a:fillRect/>
          </a:stretch>
        </p:blipFill>
        <p:spPr>
          <a:xfrm>
            <a:off x="832962" y="1741875"/>
            <a:ext cx="4695091" cy="5035442"/>
          </a:xfrm>
          <a:prstGeom prst="rect">
            <a:avLst/>
          </a:prstGeom>
        </p:spPr>
      </p:pic>
      <p:pic>
        <p:nvPicPr>
          <p:cNvPr id="8" name="Picture 7">
            <a:extLst>
              <a:ext uri="{FF2B5EF4-FFF2-40B4-BE49-F238E27FC236}">
                <a16:creationId xmlns:a16="http://schemas.microsoft.com/office/drawing/2014/main" id="{5B9ECB07-4529-D842-AE80-F1C4113E6FD1}"/>
              </a:ext>
            </a:extLst>
          </p:cNvPr>
          <p:cNvPicPr>
            <a:picLocks noChangeAspect="1"/>
          </p:cNvPicPr>
          <p:nvPr/>
        </p:nvPicPr>
        <p:blipFill>
          <a:blip r:embed="rId4"/>
          <a:stretch>
            <a:fillRect/>
          </a:stretch>
        </p:blipFill>
        <p:spPr>
          <a:xfrm>
            <a:off x="6663949" y="1715272"/>
            <a:ext cx="4727867" cy="5035442"/>
          </a:xfrm>
          <a:prstGeom prst="rect">
            <a:avLst/>
          </a:prstGeom>
        </p:spPr>
      </p:pic>
      <p:sp>
        <p:nvSpPr>
          <p:cNvPr id="9" name="Frame 8">
            <a:extLst>
              <a:ext uri="{FF2B5EF4-FFF2-40B4-BE49-F238E27FC236}">
                <a16:creationId xmlns:a16="http://schemas.microsoft.com/office/drawing/2014/main" id="{EAF99243-75FA-754F-828D-5CEFBF30FA13}"/>
              </a:ext>
            </a:extLst>
          </p:cNvPr>
          <p:cNvSpPr/>
          <p:nvPr/>
        </p:nvSpPr>
        <p:spPr>
          <a:xfrm>
            <a:off x="1146317" y="3315688"/>
            <a:ext cx="4017354" cy="678088"/>
          </a:xfrm>
          <a:prstGeom prst="frame">
            <a:avLst>
              <a:gd name="adj1" fmla="val 62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3" name="Rectangle 2">
            <a:extLst>
              <a:ext uri="{FF2B5EF4-FFF2-40B4-BE49-F238E27FC236}">
                <a16:creationId xmlns:a16="http://schemas.microsoft.com/office/drawing/2014/main" id="{73766888-BD72-4D4B-835D-E038D2B25C4F}"/>
              </a:ext>
            </a:extLst>
          </p:cNvPr>
          <p:cNvSpPr/>
          <p:nvPr/>
        </p:nvSpPr>
        <p:spPr>
          <a:xfrm>
            <a:off x="3509684" y="2017059"/>
            <a:ext cx="45719" cy="147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Rectangle 10">
            <a:extLst>
              <a:ext uri="{FF2B5EF4-FFF2-40B4-BE49-F238E27FC236}">
                <a16:creationId xmlns:a16="http://schemas.microsoft.com/office/drawing/2014/main" id="{D934FA76-3839-6C4F-9201-0EE66EF02A44}"/>
              </a:ext>
            </a:extLst>
          </p:cNvPr>
          <p:cNvSpPr/>
          <p:nvPr/>
        </p:nvSpPr>
        <p:spPr>
          <a:xfrm>
            <a:off x="9363633" y="1969258"/>
            <a:ext cx="45719" cy="147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6980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dirty="0">
                <a:solidFill>
                  <a:schemeClr val="tx1"/>
                </a:solidFill>
              </a:rPr>
              <a:t>Extract Transform Load</a:t>
            </a:r>
            <a:endParaRPr lang="en-US" kern="1200" dirty="0">
              <a:solidFill>
                <a:schemeClr val="tx1"/>
              </a:solidFill>
              <a:latin typeface="+mj-lt"/>
              <a:ea typeface="+mj-ea"/>
              <a:cs typeface="+mj-cs"/>
            </a:endParaRPr>
          </a:p>
        </p:txBody>
      </p:sp>
      <p:sp>
        <p:nvSpPr>
          <p:cNvPr id="251" name="Google Shape;251;p39"/>
          <p:cNvSpPr txBox="1">
            <a:spLocks noGrp="1"/>
          </p:cNvSpPr>
          <p:nvPr>
            <p:ph idx="1"/>
          </p:nvPr>
        </p:nvSpPr>
        <p:spPr>
          <a:xfrm>
            <a:off x="1097280" y="2000554"/>
            <a:ext cx="10676312" cy="2579146"/>
          </a:xfrm>
          <a:prstGeom prst="rect">
            <a:avLst/>
          </a:prstGeom>
        </p:spPr>
        <p:txBody>
          <a:bodyPr spcFirstLastPara="1" vert="horz" lIns="91440" tIns="45720" rIns="91440" bIns="45720" rtlCol="0" anchor="t" anchorCtr="0">
            <a:noAutofit/>
          </a:bodyPr>
          <a:lstStyle/>
          <a:p>
            <a:pPr fontAlgn="base">
              <a:buFont typeface="Arial" panose="020B0604020202020204" pitchFamily="34" charset="0"/>
              <a:buChar char="•"/>
            </a:pPr>
            <a:r>
              <a:rPr lang="th-TH" sz="2400" b="1" dirty="0"/>
              <a:t> </a:t>
            </a:r>
            <a:r>
              <a:rPr lang="en-US" sz="2400" b="1" dirty="0"/>
              <a:t>Extract </a:t>
            </a:r>
            <a:r>
              <a:rPr lang="en-US" sz="2400" dirty="0"/>
              <a:t>is the process of </a:t>
            </a:r>
            <a:r>
              <a:rPr lang="en-US" sz="2400" i="1" dirty="0">
                <a:solidFill>
                  <a:srgbClr val="FF0000"/>
                </a:solidFill>
              </a:rPr>
              <a:t>reading</a:t>
            </a:r>
            <a:r>
              <a:rPr lang="en-US" sz="2400" i="1" dirty="0"/>
              <a:t> data</a:t>
            </a:r>
            <a:r>
              <a:rPr lang="en-US" sz="2400" dirty="0"/>
              <a:t> from a database. In this stage, the data is collected, often from multiple and different types of sources.</a:t>
            </a:r>
          </a:p>
          <a:p>
            <a:pPr>
              <a:lnSpc>
                <a:spcPct val="90000"/>
              </a:lnSpc>
              <a:buFont typeface="Arial" panose="020B0604020202020204" pitchFamily="34" charset="0"/>
              <a:buChar char="•"/>
            </a:pPr>
            <a:r>
              <a:rPr lang="th-TH" sz="2400" b="1" dirty="0"/>
              <a:t> </a:t>
            </a:r>
            <a:r>
              <a:rPr lang="en-US" sz="2400" b="1" dirty="0"/>
              <a:t>Transform</a:t>
            </a:r>
            <a:r>
              <a:rPr lang="en-US" sz="2400" dirty="0"/>
              <a:t> is</a:t>
            </a:r>
            <a:r>
              <a:rPr lang="en-US" sz="2400" b="1" dirty="0"/>
              <a:t> </a:t>
            </a:r>
            <a:r>
              <a:rPr lang="en-US" sz="2400" dirty="0"/>
              <a:t>the </a:t>
            </a:r>
            <a:r>
              <a:rPr lang="en-US" sz="2400" dirty="0">
                <a:solidFill>
                  <a:srgbClr val="FF0000"/>
                </a:solidFill>
              </a:rPr>
              <a:t>process of </a:t>
            </a:r>
            <a:r>
              <a:rPr lang="en-US" sz="2400" i="1" dirty="0">
                <a:solidFill>
                  <a:srgbClr val="FF0000"/>
                </a:solidFill>
              </a:rPr>
              <a:t>converting the extracted data</a:t>
            </a:r>
            <a:r>
              <a:rPr lang="en-US" sz="2400" dirty="0">
                <a:solidFill>
                  <a:srgbClr val="FF0000"/>
                </a:solidFill>
              </a:rPr>
              <a:t> </a:t>
            </a:r>
            <a:r>
              <a:rPr lang="en-US" sz="2400" dirty="0"/>
              <a:t>from its previous form into the form it needs to be in.</a:t>
            </a:r>
            <a:endParaRPr lang="th-TH" sz="2400" dirty="0"/>
          </a:p>
          <a:p>
            <a:pPr>
              <a:lnSpc>
                <a:spcPct val="90000"/>
              </a:lnSpc>
              <a:buFont typeface="Arial" panose="020B0604020202020204" pitchFamily="34" charset="0"/>
              <a:buChar char="•"/>
            </a:pPr>
            <a:r>
              <a:rPr lang="th-TH" sz="2400" b="1" dirty="0"/>
              <a:t> </a:t>
            </a:r>
            <a:r>
              <a:rPr lang="en-US" sz="2400" b="1" dirty="0"/>
              <a:t>Load</a:t>
            </a:r>
            <a:r>
              <a:rPr lang="en-US" sz="2400" dirty="0"/>
              <a:t> is the process of </a:t>
            </a:r>
            <a:r>
              <a:rPr lang="en-US" sz="2400" i="1" dirty="0">
                <a:solidFill>
                  <a:srgbClr val="FF0000"/>
                </a:solidFill>
              </a:rPr>
              <a:t>writing</a:t>
            </a:r>
            <a:r>
              <a:rPr lang="en-US" sz="2400" i="1" dirty="0"/>
              <a:t> the data</a:t>
            </a:r>
            <a:r>
              <a:rPr lang="en-US" sz="2400" dirty="0"/>
              <a:t> into the target database.</a:t>
            </a:r>
          </a:p>
          <a:p>
            <a:pPr>
              <a:lnSpc>
                <a:spcPct val="90000"/>
              </a:lnSpc>
              <a:buFont typeface="Arial" panose="020B0604020202020204" pitchFamily="34" charset="0"/>
              <a:buChar char="•"/>
            </a:pPr>
            <a:endParaRPr lang="en-US" altLang="en-US" sz="2400" dirty="0">
              <a:solidFill>
                <a:srgbClr val="FF3300"/>
              </a:solidFill>
            </a:endParaRPr>
          </a:p>
          <a:p>
            <a:pPr>
              <a:lnSpc>
                <a:spcPct val="90000"/>
              </a:lnSpc>
              <a:buFont typeface="Arial" panose="020B0604020202020204" pitchFamily="34" charset="0"/>
              <a:buChar char="•"/>
            </a:pPr>
            <a:endParaRPr lang="en-US" altLang="en-US" sz="2400" dirty="0">
              <a:solidFill>
                <a:srgbClr val="FF3300"/>
              </a:solidFill>
            </a:endParaRPr>
          </a:p>
          <a:p>
            <a:pPr>
              <a:lnSpc>
                <a:spcPct val="90000"/>
              </a:lnSpc>
              <a:buFont typeface="Arial" panose="020B0604020202020204" pitchFamily="34" charset="0"/>
              <a:buChar char="•"/>
            </a:pPr>
            <a:endParaRPr lang="en-US" altLang="en-US" sz="2400" dirty="0">
              <a:solidFill>
                <a:srgbClr val="FF3300"/>
              </a:solidFill>
            </a:endParaRP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3</a:t>
            </a:fld>
            <a:endParaRPr lang="en-US">
              <a:solidFill>
                <a:schemeClr val="bg1">
                  <a:alpha val="80000"/>
                </a:schemeClr>
              </a:solidFill>
            </a:endParaRPr>
          </a:p>
        </p:txBody>
      </p:sp>
      <p:sp>
        <p:nvSpPr>
          <p:cNvPr id="2" name="AutoShape 2" descr="data etl extract transform load">
            <a:extLst>
              <a:ext uri="{FF2B5EF4-FFF2-40B4-BE49-F238E27FC236}">
                <a16:creationId xmlns:a16="http://schemas.microsoft.com/office/drawing/2014/main" id="{D0288108-67A0-7441-B7A7-916C3AE05B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4" name="AutoShape 4" descr="data etl extract transform load">
            <a:extLst>
              <a:ext uri="{FF2B5EF4-FFF2-40B4-BE49-F238E27FC236}">
                <a16:creationId xmlns:a16="http://schemas.microsoft.com/office/drawing/2014/main" id="{C6D9F08F-5071-2B48-A0D6-CF1616E2AB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5" name="AutoShape 6" descr="data etl extract transform load">
            <a:extLst>
              <a:ext uri="{FF2B5EF4-FFF2-40B4-BE49-F238E27FC236}">
                <a16:creationId xmlns:a16="http://schemas.microsoft.com/office/drawing/2014/main" id="{0BE1493B-91F0-014C-A48A-D473A33C585B}"/>
              </a:ext>
            </a:extLst>
          </p:cNvPr>
          <p:cNvSpPr>
            <a:spLocks noChangeAspect="1" noChangeArrowheads="1"/>
          </p:cNvSpPr>
          <p:nvPr/>
        </p:nvSpPr>
        <p:spPr bwMode="auto">
          <a:xfrm>
            <a:off x="6248399" y="3581399"/>
            <a:ext cx="1591235" cy="15912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C923EA-9F87-C94E-BD79-C03FDA6DF7F2}"/>
              </a:ext>
            </a:extLst>
          </p:cNvPr>
          <p:cNvPicPr>
            <a:picLocks noChangeAspect="1"/>
          </p:cNvPicPr>
          <p:nvPr/>
        </p:nvPicPr>
        <p:blipFill>
          <a:blip r:embed="rId3"/>
          <a:stretch>
            <a:fillRect/>
          </a:stretch>
        </p:blipFill>
        <p:spPr>
          <a:xfrm>
            <a:off x="1951825" y="2144069"/>
            <a:ext cx="3835400" cy="3962400"/>
          </a:xfrm>
          <a:prstGeom prst="rect">
            <a:avLst/>
          </a:prstGeom>
        </p:spPr>
      </p:pic>
      <p:sp>
        <p:nvSpPr>
          <p:cNvPr id="10" name="Rounded Rectangle 9">
            <a:extLst>
              <a:ext uri="{FF2B5EF4-FFF2-40B4-BE49-F238E27FC236}">
                <a16:creationId xmlns:a16="http://schemas.microsoft.com/office/drawing/2014/main" id="{C0A307C9-0BDC-1A47-AA5E-1EC87C29192A}"/>
              </a:ext>
            </a:extLst>
          </p:cNvPr>
          <p:cNvSpPr/>
          <p:nvPr/>
        </p:nvSpPr>
        <p:spPr>
          <a:xfrm>
            <a:off x="6637857" y="4292562"/>
            <a:ext cx="4240814" cy="7664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TH"/>
          </a:p>
        </p:txBody>
      </p:sp>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(5)</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9" name="Frame 8">
            <a:extLst>
              <a:ext uri="{FF2B5EF4-FFF2-40B4-BE49-F238E27FC236}">
                <a16:creationId xmlns:a16="http://schemas.microsoft.com/office/drawing/2014/main" id="{EAF99243-75FA-754F-828D-5CEFBF30FA13}"/>
              </a:ext>
            </a:extLst>
          </p:cNvPr>
          <p:cNvSpPr/>
          <p:nvPr/>
        </p:nvSpPr>
        <p:spPr>
          <a:xfrm>
            <a:off x="1911484" y="4472938"/>
            <a:ext cx="3940482" cy="1705138"/>
          </a:xfrm>
          <a:prstGeom prst="frame">
            <a:avLst>
              <a:gd name="adj1" fmla="val 365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7" name="TextBox 6">
            <a:extLst>
              <a:ext uri="{FF2B5EF4-FFF2-40B4-BE49-F238E27FC236}">
                <a16:creationId xmlns:a16="http://schemas.microsoft.com/office/drawing/2014/main" id="{5D079FBD-D07E-9043-BB63-F1610A28423C}"/>
              </a:ext>
            </a:extLst>
          </p:cNvPr>
          <p:cNvSpPr txBox="1"/>
          <p:nvPr/>
        </p:nvSpPr>
        <p:spPr>
          <a:xfrm>
            <a:off x="6885267" y="4472938"/>
            <a:ext cx="3838358" cy="369332"/>
          </a:xfrm>
          <a:prstGeom prst="rect">
            <a:avLst/>
          </a:prstGeom>
          <a:noFill/>
        </p:spPr>
        <p:txBody>
          <a:bodyPr wrap="none" rtlCol="0">
            <a:spAutoFit/>
          </a:bodyPr>
          <a:lstStyle/>
          <a:p>
            <a:r>
              <a:rPr lang="en-TH" dirty="0"/>
              <a:t>Output of Metadata of DB Connection</a:t>
            </a:r>
          </a:p>
        </p:txBody>
      </p:sp>
      <p:sp>
        <p:nvSpPr>
          <p:cNvPr id="11" name="Left Arrow 10">
            <a:extLst>
              <a:ext uri="{FF2B5EF4-FFF2-40B4-BE49-F238E27FC236}">
                <a16:creationId xmlns:a16="http://schemas.microsoft.com/office/drawing/2014/main" id="{1941271A-A318-6946-8096-6B4B07880AA9}"/>
              </a:ext>
            </a:extLst>
          </p:cNvPr>
          <p:cNvSpPr/>
          <p:nvPr/>
        </p:nvSpPr>
        <p:spPr>
          <a:xfrm>
            <a:off x="5997388" y="4477871"/>
            <a:ext cx="430306" cy="47793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296484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(1)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5" name="Picture 4">
            <a:extLst>
              <a:ext uri="{FF2B5EF4-FFF2-40B4-BE49-F238E27FC236}">
                <a16:creationId xmlns:a16="http://schemas.microsoft.com/office/drawing/2014/main" id="{C01B4E93-B03A-6445-B5B5-EE8E41335215}"/>
              </a:ext>
            </a:extLst>
          </p:cNvPr>
          <p:cNvPicPr>
            <a:picLocks noChangeAspect="1"/>
          </p:cNvPicPr>
          <p:nvPr/>
        </p:nvPicPr>
        <p:blipFill rotWithShape="1">
          <a:blip r:embed="rId3"/>
          <a:srcRect l="511" t="11"/>
          <a:stretch/>
        </p:blipFill>
        <p:spPr>
          <a:xfrm>
            <a:off x="5756044" y="1985472"/>
            <a:ext cx="5756130" cy="4423196"/>
          </a:xfrm>
          <a:prstGeom prst="rect">
            <a:avLst/>
          </a:prstGeom>
        </p:spPr>
      </p:pic>
      <p:pic>
        <p:nvPicPr>
          <p:cNvPr id="9" name="Content Placeholder 8">
            <a:extLst>
              <a:ext uri="{FF2B5EF4-FFF2-40B4-BE49-F238E27FC236}">
                <a16:creationId xmlns:a16="http://schemas.microsoft.com/office/drawing/2014/main" id="{212889EB-8739-9544-BD4B-A80EB01E305A}"/>
              </a:ext>
            </a:extLst>
          </p:cNvPr>
          <p:cNvPicPr>
            <a:picLocks noGrp="1" noChangeAspect="1"/>
          </p:cNvPicPr>
          <p:nvPr>
            <p:ph idx="1"/>
          </p:nvPr>
        </p:nvPicPr>
        <p:blipFill>
          <a:blip r:embed="rId4"/>
          <a:stretch>
            <a:fillRect/>
          </a:stretch>
        </p:blipFill>
        <p:spPr>
          <a:xfrm>
            <a:off x="1295614" y="2023642"/>
            <a:ext cx="3827538" cy="4305981"/>
          </a:xfrm>
        </p:spPr>
      </p:pic>
      <p:sp>
        <p:nvSpPr>
          <p:cNvPr id="7" name="Frame 6">
            <a:extLst>
              <a:ext uri="{FF2B5EF4-FFF2-40B4-BE49-F238E27FC236}">
                <a16:creationId xmlns:a16="http://schemas.microsoft.com/office/drawing/2014/main" id="{E661AB34-E2E9-E94C-9F8D-9E23F91BD65B}"/>
              </a:ext>
            </a:extLst>
          </p:cNvPr>
          <p:cNvSpPr/>
          <p:nvPr/>
        </p:nvSpPr>
        <p:spPr>
          <a:xfrm>
            <a:off x="6629400" y="3082745"/>
            <a:ext cx="4820861" cy="231955"/>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56234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(2)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10" name="Content Placeholder 2">
            <a:extLst>
              <a:ext uri="{FF2B5EF4-FFF2-40B4-BE49-F238E27FC236}">
                <a16:creationId xmlns:a16="http://schemas.microsoft.com/office/drawing/2014/main" id="{6DE79751-9A3D-F34E-95F7-425DA568F479}"/>
              </a:ext>
            </a:extLst>
          </p:cNvPr>
          <p:cNvSpPr txBox="1">
            <a:spLocks/>
          </p:cNvSpPr>
          <p:nvPr/>
        </p:nvSpPr>
        <p:spPr>
          <a:xfrm>
            <a:off x="1066800" y="2104965"/>
            <a:ext cx="10058400" cy="545291"/>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r>
              <a:rPr lang="en-US" sz="2400" b="1" dirty="0">
                <a:solidFill>
                  <a:schemeClr val="tx1"/>
                </a:solidFill>
              </a:rPr>
              <a:t> </a:t>
            </a:r>
            <a:r>
              <a:rPr lang="en-US" sz="2400" dirty="0">
                <a:solidFill>
                  <a:schemeClr val="tx1"/>
                </a:solidFill>
              </a:rPr>
              <a:t>Drag Metadata of table “</a:t>
            </a:r>
            <a:r>
              <a:rPr lang="en-US" sz="2400" dirty="0">
                <a:solidFill>
                  <a:srgbClr val="FF0000"/>
                </a:solidFill>
              </a:rPr>
              <a:t>movies</a:t>
            </a:r>
            <a:r>
              <a:rPr lang="en-US" sz="2400" dirty="0">
                <a:solidFill>
                  <a:schemeClr val="tx1"/>
                </a:solidFill>
              </a:rPr>
              <a:t>” under “</a:t>
            </a:r>
            <a:r>
              <a:rPr lang="en-US" sz="2400" dirty="0" err="1">
                <a:solidFill>
                  <a:srgbClr val="FF0000"/>
                </a:solidFill>
              </a:rPr>
              <a:t>MySQL_Conn_movie</a:t>
            </a:r>
            <a:r>
              <a:rPr lang="en-US" sz="2400" dirty="0">
                <a:solidFill>
                  <a:schemeClr val="tx1"/>
                </a:solidFill>
              </a:rPr>
              <a:t>” to Design Workspace </a:t>
            </a:r>
            <a:endParaRPr lang="en-US" sz="2400" dirty="0"/>
          </a:p>
        </p:txBody>
      </p:sp>
      <p:pic>
        <p:nvPicPr>
          <p:cNvPr id="7" name="Picture 6">
            <a:extLst>
              <a:ext uri="{FF2B5EF4-FFF2-40B4-BE49-F238E27FC236}">
                <a16:creationId xmlns:a16="http://schemas.microsoft.com/office/drawing/2014/main" id="{60AAEBD2-0DE0-3545-A027-216BEFDCE098}"/>
              </a:ext>
            </a:extLst>
          </p:cNvPr>
          <p:cNvPicPr>
            <a:picLocks noChangeAspect="1"/>
          </p:cNvPicPr>
          <p:nvPr/>
        </p:nvPicPr>
        <p:blipFill>
          <a:blip r:embed="rId3"/>
          <a:stretch>
            <a:fillRect/>
          </a:stretch>
        </p:blipFill>
        <p:spPr>
          <a:xfrm>
            <a:off x="1652034" y="2826068"/>
            <a:ext cx="6725483" cy="3161552"/>
          </a:xfrm>
          <a:prstGeom prst="rect">
            <a:avLst/>
          </a:prstGeom>
        </p:spPr>
      </p:pic>
      <p:sp>
        <p:nvSpPr>
          <p:cNvPr id="8" name="Curved Up Arrow 7">
            <a:extLst>
              <a:ext uri="{FF2B5EF4-FFF2-40B4-BE49-F238E27FC236}">
                <a16:creationId xmlns:a16="http://schemas.microsoft.com/office/drawing/2014/main" id="{0268BC68-8426-2942-8F01-52C3162EF645}"/>
              </a:ext>
            </a:extLst>
          </p:cNvPr>
          <p:cNvSpPr/>
          <p:nvPr/>
        </p:nvSpPr>
        <p:spPr>
          <a:xfrm>
            <a:off x="3966882" y="4262718"/>
            <a:ext cx="847165" cy="484094"/>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8142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994310-6AF5-D54C-93C7-85BD028AECE3}"/>
              </a:ext>
            </a:extLst>
          </p:cNvPr>
          <p:cNvPicPr>
            <a:picLocks noChangeAspect="1"/>
          </p:cNvPicPr>
          <p:nvPr/>
        </p:nvPicPr>
        <p:blipFill>
          <a:blip r:embed="rId3"/>
          <a:stretch>
            <a:fillRect/>
          </a:stretch>
        </p:blipFill>
        <p:spPr>
          <a:xfrm>
            <a:off x="2822050" y="2144305"/>
            <a:ext cx="7147859" cy="4203014"/>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(2)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12" name="Frame 11">
            <a:extLst>
              <a:ext uri="{FF2B5EF4-FFF2-40B4-BE49-F238E27FC236}">
                <a16:creationId xmlns:a16="http://schemas.microsoft.com/office/drawing/2014/main" id="{E3421DAF-D28E-824E-818A-7CD55BCEC9D9}"/>
              </a:ext>
            </a:extLst>
          </p:cNvPr>
          <p:cNvSpPr/>
          <p:nvPr/>
        </p:nvSpPr>
        <p:spPr>
          <a:xfrm>
            <a:off x="4047565" y="5351929"/>
            <a:ext cx="5322385" cy="995390"/>
          </a:xfrm>
          <a:prstGeom prst="frame">
            <a:avLst>
              <a:gd name="adj1" fmla="val 370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Frame 10">
            <a:extLst>
              <a:ext uri="{FF2B5EF4-FFF2-40B4-BE49-F238E27FC236}">
                <a16:creationId xmlns:a16="http://schemas.microsoft.com/office/drawing/2014/main" id="{8317EDD1-14AB-7745-B445-34DC37ED39A8}"/>
              </a:ext>
            </a:extLst>
          </p:cNvPr>
          <p:cNvSpPr/>
          <p:nvPr/>
        </p:nvSpPr>
        <p:spPr>
          <a:xfrm>
            <a:off x="4885766" y="2541494"/>
            <a:ext cx="439270" cy="336177"/>
          </a:xfrm>
          <a:prstGeom prst="frame">
            <a:avLst>
              <a:gd name="adj1" fmla="val 370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226014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5E183D-C6DA-2348-936E-32AD75725A1E}"/>
              </a:ext>
            </a:extLst>
          </p:cNvPr>
          <p:cNvPicPr>
            <a:picLocks noChangeAspect="1"/>
          </p:cNvPicPr>
          <p:nvPr/>
        </p:nvPicPr>
        <p:blipFill>
          <a:blip r:embed="rId3"/>
          <a:stretch>
            <a:fillRect/>
          </a:stretch>
        </p:blipFill>
        <p:spPr>
          <a:xfrm>
            <a:off x="1882587" y="2080746"/>
            <a:ext cx="7393268" cy="4062879"/>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 </a:t>
            </a:r>
            <a:r>
              <a:rPr lang="en-US" sz="3200" dirty="0"/>
              <a:t>(3)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8" name="Frame 7">
            <a:extLst>
              <a:ext uri="{FF2B5EF4-FFF2-40B4-BE49-F238E27FC236}">
                <a16:creationId xmlns:a16="http://schemas.microsoft.com/office/drawing/2014/main" id="{09D97798-8653-CC40-A0F2-0382B124A4D7}"/>
              </a:ext>
            </a:extLst>
          </p:cNvPr>
          <p:cNvSpPr/>
          <p:nvPr/>
        </p:nvSpPr>
        <p:spPr>
          <a:xfrm>
            <a:off x="6349536" y="2650256"/>
            <a:ext cx="366712" cy="400050"/>
          </a:xfrm>
          <a:prstGeom prst="frame">
            <a:avLst>
              <a:gd name="adj1" fmla="val 646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2" name="Right Arrow 11">
            <a:extLst>
              <a:ext uri="{FF2B5EF4-FFF2-40B4-BE49-F238E27FC236}">
                <a16:creationId xmlns:a16="http://schemas.microsoft.com/office/drawing/2014/main" id="{80B9E931-E59C-4446-8150-51887B8B2513}"/>
              </a:ext>
            </a:extLst>
          </p:cNvPr>
          <p:cNvSpPr/>
          <p:nvPr/>
        </p:nvSpPr>
        <p:spPr>
          <a:xfrm>
            <a:off x="934462" y="4243548"/>
            <a:ext cx="1002890" cy="4486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p>
        </p:txBody>
      </p:sp>
      <p:sp>
        <p:nvSpPr>
          <p:cNvPr id="13" name="TextBox 12">
            <a:extLst>
              <a:ext uri="{FF2B5EF4-FFF2-40B4-BE49-F238E27FC236}">
                <a16:creationId xmlns:a16="http://schemas.microsoft.com/office/drawing/2014/main" id="{57530475-1231-4846-92A7-C40BF698B148}"/>
              </a:ext>
            </a:extLst>
          </p:cNvPr>
          <p:cNvSpPr txBox="1"/>
          <p:nvPr/>
        </p:nvSpPr>
        <p:spPr>
          <a:xfrm>
            <a:off x="654240" y="3892156"/>
            <a:ext cx="1538050" cy="369332"/>
          </a:xfrm>
          <a:prstGeom prst="rect">
            <a:avLst/>
          </a:prstGeom>
          <a:noFill/>
        </p:spPr>
        <p:txBody>
          <a:bodyPr wrap="none" rtlCol="0">
            <a:spAutoFit/>
          </a:bodyPr>
          <a:lstStyle/>
          <a:p>
            <a:r>
              <a:rPr lang="en-TH" dirty="0">
                <a:solidFill>
                  <a:srgbClr val="FF0000"/>
                </a:solidFill>
              </a:rPr>
              <a:t>Basic settings</a:t>
            </a:r>
          </a:p>
        </p:txBody>
      </p:sp>
      <p:sp>
        <p:nvSpPr>
          <p:cNvPr id="15" name="Frame 14">
            <a:extLst>
              <a:ext uri="{FF2B5EF4-FFF2-40B4-BE49-F238E27FC236}">
                <a16:creationId xmlns:a16="http://schemas.microsoft.com/office/drawing/2014/main" id="{07E8E888-310F-3A43-9FED-F63870DD95BA}"/>
              </a:ext>
            </a:extLst>
          </p:cNvPr>
          <p:cNvSpPr/>
          <p:nvPr/>
        </p:nvSpPr>
        <p:spPr>
          <a:xfrm>
            <a:off x="3165699" y="4692219"/>
            <a:ext cx="5937960" cy="955545"/>
          </a:xfrm>
          <a:prstGeom prst="frame">
            <a:avLst>
              <a:gd name="adj1" fmla="val 646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597650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09F91-6D9F-5843-BF30-97274918CFF9}"/>
              </a:ext>
            </a:extLst>
          </p:cNvPr>
          <p:cNvPicPr>
            <a:picLocks noChangeAspect="1"/>
          </p:cNvPicPr>
          <p:nvPr/>
        </p:nvPicPr>
        <p:blipFill>
          <a:blip r:embed="rId3"/>
          <a:stretch>
            <a:fillRect/>
          </a:stretch>
        </p:blipFill>
        <p:spPr>
          <a:xfrm>
            <a:off x="1607574" y="1941462"/>
            <a:ext cx="7361614" cy="4385220"/>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(4)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14" name="Frame 13">
            <a:extLst>
              <a:ext uri="{FF2B5EF4-FFF2-40B4-BE49-F238E27FC236}">
                <a16:creationId xmlns:a16="http://schemas.microsoft.com/office/drawing/2014/main" id="{5DD40B3F-F5FF-6D49-9629-61C5A5392946}"/>
              </a:ext>
            </a:extLst>
          </p:cNvPr>
          <p:cNvSpPr/>
          <p:nvPr/>
        </p:nvSpPr>
        <p:spPr>
          <a:xfrm>
            <a:off x="2893174" y="4361319"/>
            <a:ext cx="6183592" cy="244082"/>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Frame 14">
            <a:extLst>
              <a:ext uri="{FF2B5EF4-FFF2-40B4-BE49-F238E27FC236}">
                <a16:creationId xmlns:a16="http://schemas.microsoft.com/office/drawing/2014/main" id="{D9C1F843-5780-2A42-A859-DBCF5AE77B6E}"/>
              </a:ext>
            </a:extLst>
          </p:cNvPr>
          <p:cNvSpPr/>
          <p:nvPr/>
        </p:nvSpPr>
        <p:spPr>
          <a:xfrm>
            <a:off x="2893174" y="5871641"/>
            <a:ext cx="2607975" cy="244082"/>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6" name="Right Arrow 15">
            <a:extLst>
              <a:ext uri="{FF2B5EF4-FFF2-40B4-BE49-F238E27FC236}">
                <a16:creationId xmlns:a16="http://schemas.microsoft.com/office/drawing/2014/main" id="{1CEE2500-27A0-AF4B-89E7-05BBA29055AF}"/>
              </a:ext>
            </a:extLst>
          </p:cNvPr>
          <p:cNvSpPr/>
          <p:nvPr/>
        </p:nvSpPr>
        <p:spPr>
          <a:xfrm>
            <a:off x="604684" y="4383720"/>
            <a:ext cx="1002890" cy="4486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p>
        </p:txBody>
      </p:sp>
      <p:sp>
        <p:nvSpPr>
          <p:cNvPr id="17" name="TextBox 16">
            <a:extLst>
              <a:ext uri="{FF2B5EF4-FFF2-40B4-BE49-F238E27FC236}">
                <a16:creationId xmlns:a16="http://schemas.microsoft.com/office/drawing/2014/main" id="{BFB30036-BFFA-024F-B09F-13669EEDE69E}"/>
              </a:ext>
            </a:extLst>
          </p:cNvPr>
          <p:cNvSpPr txBox="1"/>
          <p:nvPr/>
        </p:nvSpPr>
        <p:spPr>
          <a:xfrm>
            <a:off x="0" y="4032328"/>
            <a:ext cx="1956754" cy="369332"/>
          </a:xfrm>
          <a:prstGeom prst="rect">
            <a:avLst/>
          </a:prstGeom>
          <a:noFill/>
        </p:spPr>
        <p:txBody>
          <a:bodyPr wrap="none" rtlCol="0">
            <a:spAutoFit/>
          </a:bodyPr>
          <a:lstStyle/>
          <a:p>
            <a:r>
              <a:rPr lang="en-TH" dirty="0">
                <a:solidFill>
                  <a:srgbClr val="FF0000"/>
                </a:solidFill>
              </a:rPr>
              <a:t>Advanced settings</a:t>
            </a:r>
          </a:p>
        </p:txBody>
      </p:sp>
      <p:sp>
        <p:nvSpPr>
          <p:cNvPr id="7" name="TextBox 6">
            <a:extLst>
              <a:ext uri="{FF2B5EF4-FFF2-40B4-BE49-F238E27FC236}">
                <a16:creationId xmlns:a16="http://schemas.microsoft.com/office/drawing/2014/main" id="{CC265E1D-949A-1048-A639-7114A93EDDDA}"/>
              </a:ext>
            </a:extLst>
          </p:cNvPr>
          <p:cNvSpPr txBox="1"/>
          <p:nvPr/>
        </p:nvSpPr>
        <p:spPr>
          <a:xfrm>
            <a:off x="6071270" y="5624350"/>
            <a:ext cx="4183518" cy="369332"/>
          </a:xfrm>
          <a:prstGeom prst="rect">
            <a:avLst/>
          </a:prstGeom>
          <a:noFill/>
        </p:spPr>
        <p:txBody>
          <a:bodyPr wrap="none" rtlCol="0">
            <a:spAutoFit/>
          </a:bodyPr>
          <a:lstStyle/>
          <a:p>
            <a:r>
              <a:rPr lang="en-US" dirty="0">
                <a:solidFill>
                  <a:srgbClr val="FF0000"/>
                </a:solidFill>
              </a:rPr>
              <a:t>U</a:t>
            </a:r>
            <a:r>
              <a:rPr lang="en-TH" dirty="0">
                <a:solidFill>
                  <a:srgbClr val="FF0000"/>
                </a:solidFill>
              </a:rPr>
              <a:t>ncheck to allow replace the existing file </a:t>
            </a:r>
          </a:p>
        </p:txBody>
      </p:sp>
    </p:spTree>
    <p:extLst>
      <p:ext uri="{BB962C8B-B14F-4D97-AF65-F5344CB8AC3E}">
        <p14:creationId xmlns:p14="http://schemas.microsoft.com/office/powerpoint/2010/main" val="2149733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02953"/>
            <a:ext cx="10058400" cy="702953"/>
          </a:xfrm>
        </p:spPr>
        <p:txBody>
          <a:bodyPr>
            <a:normAutofit/>
          </a:bodyPr>
          <a:lstStyle/>
          <a:p>
            <a:r>
              <a:rPr lang="en-TH" sz="3200" dirty="0">
                <a:solidFill>
                  <a:schemeClr val="tx1"/>
                </a:solidFill>
              </a:rPr>
              <a:t>1.3 Create CSV Metadata for Movies</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7" name="Picture 6">
            <a:extLst>
              <a:ext uri="{FF2B5EF4-FFF2-40B4-BE49-F238E27FC236}">
                <a16:creationId xmlns:a16="http://schemas.microsoft.com/office/drawing/2014/main" id="{2C3017E7-69C9-2F45-97FE-D3161E4FB2CA}"/>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19" name="Picture 18">
            <a:extLst>
              <a:ext uri="{FF2B5EF4-FFF2-40B4-BE49-F238E27FC236}">
                <a16:creationId xmlns:a16="http://schemas.microsoft.com/office/drawing/2014/main" id="{9D1A81CB-43BA-344E-B954-4D6B9C44D4FA}"/>
              </a:ext>
            </a:extLst>
          </p:cNvPr>
          <p:cNvPicPr>
            <a:picLocks noChangeAspect="1"/>
          </p:cNvPicPr>
          <p:nvPr/>
        </p:nvPicPr>
        <p:blipFill>
          <a:blip r:embed="rId4"/>
          <a:stretch>
            <a:fillRect/>
          </a:stretch>
        </p:blipFill>
        <p:spPr>
          <a:xfrm>
            <a:off x="5419164" y="1479752"/>
            <a:ext cx="6081961" cy="5216883"/>
          </a:xfrm>
          <a:prstGeom prst="rect">
            <a:avLst/>
          </a:prstGeom>
        </p:spPr>
      </p:pic>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Tree>
    <p:extLst>
      <p:ext uri="{BB962C8B-B14F-4D97-AF65-F5344CB8AC3E}">
        <p14:creationId xmlns:p14="http://schemas.microsoft.com/office/powerpoint/2010/main" val="1949643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8" name="Title 1">
            <a:extLst>
              <a:ext uri="{FF2B5EF4-FFF2-40B4-BE49-F238E27FC236}">
                <a16:creationId xmlns:a16="http://schemas.microsoft.com/office/drawing/2014/main" id="{C919F020-02E5-6A4F-802D-E0A7F6505050}"/>
              </a:ext>
            </a:extLst>
          </p:cNvPr>
          <p:cNvSpPr>
            <a:spLocks noGrp="1"/>
          </p:cNvSpPr>
          <p:nvPr>
            <p:ph type="title"/>
          </p:nvPr>
        </p:nvSpPr>
        <p:spPr>
          <a:xfrm>
            <a:off x="935182" y="702953"/>
            <a:ext cx="10058400" cy="702953"/>
          </a:xfrm>
        </p:spPr>
        <p:txBody>
          <a:bodyPr>
            <a:normAutofit/>
          </a:bodyPr>
          <a:lstStyle/>
          <a:p>
            <a:r>
              <a:rPr lang="en-TH" sz="3200" dirty="0">
                <a:solidFill>
                  <a:schemeClr val="tx1"/>
                </a:solidFill>
              </a:rPr>
              <a:t>1.3 Create CSV Metadata for Movies</a:t>
            </a:r>
            <a:r>
              <a:rPr lang="th-TH" sz="3200" dirty="0">
                <a:solidFill>
                  <a:schemeClr val="tx1"/>
                </a:solidFill>
              </a:rPr>
              <a:t> </a:t>
            </a:r>
            <a:r>
              <a:rPr lang="en-US" sz="3200" dirty="0">
                <a:solidFill>
                  <a:schemeClr val="tx1"/>
                </a:solidFill>
              </a:rPr>
              <a:t>(2)</a:t>
            </a:r>
            <a:endParaRPr lang="en-TH" sz="3200" dirty="0">
              <a:solidFill>
                <a:schemeClr val="tx1"/>
              </a:solidFill>
            </a:endParaRPr>
          </a:p>
        </p:txBody>
      </p:sp>
      <p:sp>
        <p:nvSpPr>
          <p:cNvPr id="9" name="Title 1">
            <a:extLst>
              <a:ext uri="{FF2B5EF4-FFF2-40B4-BE49-F238E27FC236}">
                <a16:creationId xmlns:a16="http://schemas.microsoft.com/office/drawing/2014/main" id="{0993B1E5-5CB6-434C-AC19-21D860A16234}"/>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grpSp>
        <p:nvGrpSpPr>
          <p:cNvPr id="15" name="Group 14">
            <a:extLst>
              <a:ext uri="{FF2B5EF4-FFF2-40B4-BE49-F238E27FC236}">
                <a16:creationId xmlns:a16="http://schemas.microsoft.com/office/drawing/2014/main" id="{F45C9933-FC23-0E41-8553-D26B58F66563}"/>
              </a:ext>
            </a:extLst>
          </p:cNvPr>
          <p:cNvGrpSpPr/>
          <p:nvPr/>
        </p:nvGrpSpPr>
        <p:grpSpPr>
          <a:xfrm>
            <a:off x="88899" y="1322004"/>
            <a:ext cx="5823651" cy="5007074"/>
            <a:chOff x="88899" y="1322004"/>
            <a:chExt cx="5823651" cy="5007074"/>
          </a:xfrm>
        </p:grpSpPr>
        <p:pic>
          <p:nvPicPr>
            <p:cNvPr id="11" name="Picture 10">
              <a:extLst>
                <a:ext uri="{FF2B5EF4-FFF2-40B4-BE49-F238E27FC236}">
                  <a16:creationId xmlns:a16="http://schemas.microsoft.com/office/drawing/2014/main" id="{5C6C3C12-4E72-B845-9C7D-49CB10279761}"/>
                </a:ext>
              </a:extLst>
            </p:cNvPr>
            <p:cNvPicPr>
              <a:picLocks noChangeAspect="1"/>
            </p:cNvPicPr>
            <p:nvPr/>
          </p:nvPicPr>
          <p:blipFill>
            <a:blip r:embed="rId3"/>
            <a:stretch>
              <a:fillRect/>
            </a:stretch>
          </p:blipFill>
          <p:spPr>
            <a:xfrm>
              <a:off x="88899" y="1322004"/>
              <a:ext cx="5823651" cy="5007074"/>
            </a:xfrm>
            <a:prstGeom prst="rect">
              <a:avLst/>
            </a:prstGeom>
          </p:spPr>
        </p:pic>
        <p:pic>
          <p:nvPicPr>
            <p:cNvPr id="12" name="Picture 11">
              <a:extLst>
                <a:ext uri="{FF2B5EF4-FFF2-40B4-BE49-F238E27FC236}">
                  <a16:creationId xmlns:a16="http://schemas.microsoft.com/office/drawing/2014/main" id="{5B8A8F1C-5670-4142-81D6-4654D950CB6B}"/>
                </a:ext>
              </a:extLst>
            </p:cNvPr>
            <p:cNvPicPr>
              <a:picLocks noChangeAspect="1"/>
            </p:cNvPicPr>
            <p:nvPr/>
          </p:nvPicPr>
          <p:blipFill>
            <a:blip r:embed="rId4"/>
            <a:stretch>
              <a:fillRect/>
            </a:stretch>
          </p:blipFill>
          <p:spPr>
            <a:xfrm>
              <a:off x="261256" y="3900678"/>
              <a:ext cx="4159983" cy="1557730"/>
            </a:xfrm>
            <a:prstGeom prst="rect">
              <a:avLst/>
            </a:prstGeom>
          </p:spPr>
        </p:pic>
      </p:grpSp>
      <p:grpSp>
        <p:nvGrpSpPr>
          <p:cNvPr id="16" name="Group 15">
            <a:extLst>
              <a:ext uri="{FF2B5EF4-FFF2-40B4-BE49-F238E27FC236}">
                <a16:creationId xmlns:a16="http://schemas.microsoft.com/office/drawing/2014/main" id="{69394EC1-624A-8B41-94AE-6C043CFE94E0}"/>
              </a:ext>
            </a:extLst>
          </p:cNvPr>
          <p:cNvGrpSpPr/>
          <p:nvPr/>
        </p:nvGrpSpPr>
        <p:grpSpPr>
          <a:xfrm>
            <a:off x="6096000" y="1331035"/>
            <a:ext cx="5867963" cy="5007074"/>
            <a:chOff x="6096000" y="1331035"/>
            <a:chExt cx="5867963" cy="5007074"/>
          </a:xfrm>
        </p:grpSpPr>
        <p:pic>
          <p:nvPicPr>
            <p:cNvPr id="10" name="Picture 9">
              <a:extLst>
                <a:ext uri="{FF2B5EF4-FFF2-40B4-BE49-F238E27FC236}">
                  <a16:creationId xmlns:a16="http://schemas.microsoft.com/office/drawing/2014/main" id="{8C741046-278E-0143-8B79-2DCFD181E732}"/>
                </a:ext>
              </a:extLst>
            </p:cNvPr>
            <p:cNvPicPr>
              <a:picLocks noChangeAspect="1"/>
            </p:cNvPicPr>
            <p:nvPr/>
          </p:nvPicPr>
          <p:blipFill rotWithShape="1">
            <a:blip r:embed="rId5"/>
            <a:srcRect l="849" b="849"/>
            <a:stretch/>
          </p:blipFill>
          <p:spPr>
            <a:xfrm>
              <a:off x="6096000" y="1331035"/>
              <a:ext cx="5867963" cy="5007074"/>
            </a:xfrm>
            <a:prstGeom prst="rect">
              <a:avLst/>
            </a:prstGeom>
          </p:spPr>
        </p:pic>
        <p:pic>
          <p:nvPicPr>
            <p:cNvPr id="14" name="Picture 13">
              <a:extLst>
                <a:ext uri="{FF2B5EF4-FFF2-40B4-BE49-F238E27FC236}">
                  <a16:creationId xmlns:a16="http://schemas.microsoft.com/office/drawing/2014/main" id="{ADC52240-1722-474A-A395-92B82F0FCE5D}"/>
                </a:ext>
              </a:extLst>
            </p:cNvPr>
            <p:cNvPicPr>
              <a:picLocks noChangeAspect="1"/>
            </p:cNvPicPr>
            <p:nvPr/>
          </p:nvPicPr>
          <p:blipFill>
            <a:blip r:embed="rId6"/>
            <a:stretch>
              <a:fillRect/>
            </a:stretch>
          </p:blipFill>
          <p:spPr>
            <a:xfrm>
              <a:off x="6224837" y="4418661"/>
              <a:ext cx="5610287" cy="883811"/>
            </a:xfrm>
            <a:prstGeom prst="rect">
              <a:avLst/>
            </a:prstGeom>
          </p:spPr>
        </p:pic>
      </p:grpSp>
    </p:spTree>
    <p:extLst>
      <p:ext uri="{BB962C8B-B14F-4D97-AF65-F5344CB8AC3E}">
        <p14:creationId xmlns:p14="http://schemas.microsoft.com/office/powerpoint/2010/main" val="3166156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38</a:t>
            </a:fld>
            <a:endParaRPr lang="en-US" dirty="0"/>
          </a:p>
        </p:txBody>
      </p:sp>
      <p:pic>
        <p:nvPicPr>
          <p:cNvPr id="7" name="Picture 6">
            <a:extLst>
              <a:ext uri="{FF2B5EF4-FFF2-40B4-BE49-F238E27FC236}">
                <a16:creationId xmlns:a16="http://schemas.microsoft.com/office/drawing/2014/main" id="{EC31B791-1CF9-2441-AD94-026C820C3BF4}"/>
              </a:ext>
            </a:extLst>
          </p:cNvPr>
          <p:cNvPicPr>
            <a:picLocks noChangeAspect="1"/>
          </p:cNvPicPr>
          <p:nvPr/>
        </p:nvPicPr>
        <p:blipFill rotWithShape="1">
          <a:blip r:embed="rId3"/>
          <a:srcRect b="17222"/>
          <a:stretch/>
        </p:blipFill>
        <p:spPr>
          <a:xfrm>
            <a:off x="7455363" y="1386135"/>
            <a:ext cx="3542491" cy="4189165"/>
          </a:xfrm>
          <a:prstGeom prst="rect">
            <a:avLst/>
          </a:prstGeom>
        </p:spPr>
      </p:pic>
      <p:sp>
        <p:nvSpPr>
          <p:cNvPr id="12" name="Frame 11">
            <a:extLst>
              <a:ext uri="{FF2B5EF4-FFF2-40B4-BE49-F238E27FC236}">
                <a16:creationId xmlns:a16="http://schemas.microsoft.com/office/drawing/2014/main" id="{12CE9EFF-AB10-BF4B-AAC0-B5C4BF91CEE6}"/>
              </a:ext>
            </a:extLst>
          </p:cNvPr>
          <p:cNvSpPr/>
          <p:nvPr/>
        </p:nvSpPr>
        <p:spPr>
          <a:xfrm>
            <a:off x="7975478" y="5268666"/>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F35BCDA4-BD73-8F4D-80E6-22F67C40858A}"/>
              </a:ext>
            </a:extLst>
          </p:cNvPr>
          <p:cNvSpPr>
            <a:spLocks noGrp="1"/>
          </p:cNvSpPr>
          <p:nvPr>
            <p:ph type="title"/>
          </p:nvPr>
        </p:nvSpPr>
        <p:spPr>
          <a:xfrm>
            <a:off x="935182" y="702953"/>
            <a:ext cx="10058400" cy="702953"/>
          </a:xfrm>
        </p:spPr>
        <p:txBody>
          <a:bodyPr>
            <a:normAutofit/>
          </a:bodyPr>
          <a:lstStyle/>
          <a:p>
            <a:r>
              <a:rPr lang="en-TH" sz="3200" dirty="0">
                <a:solidFill>
                  <a:schemeClr val="tx1"/>
                </a:solidFill>
              </a:rPr>
              <a:t>1.3 Create CSV Metadata for Movies</a:t>
            </a:r>
            <a:r>
              <a:rPr lang="th-TH" sz="3200" dirty="0">
                <a:solidFill>
                  <a:schemeClr val="tx1"/>
                </a:solidFill>
              </a:rPr>
              <a:t> </a:t>
            </a:r>
            <a:r>
              <a:rPr lang="en-US" sz="3200" dirty="0">
                <a:solidFill>
                  <a:schemeClr val="tx1"/>
                </a:solidFill>
              </a:rPr>
              <a:t>(3)</a:t>
            </a:r>
            <a:endParaRPr lang="en-TH" sz="3200" dirty="0">
              <a:solidFill>
                <a:schemeClr val="tx1"/>
              </a:solidFill>
            </a:endParaRPr>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grpSp>
        <p:nvGrpSpPr>
          <p:cNvPr id="9" name="Group 8">
            <a:extLst>
              <a:ext uri="{FF2B5EF4-FFF2-40B4-BE49-F238E27FC236}">
                <a16:creationId xmlns:a16="http://schemas.microsoft.com/office/drawing/2014/main" id="{8265222B-11E2-1543-9C61-350893F23B0C}"/>
              </a:ext>
            </a:extLst>
          </p:cNvPr>
          <p:cNvGrpSpPr/>
          <p:nvPr/>
        </p:nvGrpSpPr>
        <p:grpSpPr>
          <a:xfrm>
            <a:off x="617283" y="1450987"/>
            <a:ext cx="5813811" cy="4995851"/>
            <a:chOff x="617283" y="1450987"/>
            <a:chExt cx="5813811" cy="4995851"/>
          </a:xfrm>
        </p:grpSpPr>
        <p:pic>
          <p:nvPicPr>
            <p:cNvPr id="5" name="Picture 4">
              <a:extLst>
                <a:ext uri="{FF2B5EF4-FFF2-40B4-BE49-F238E27FC236}">
                  <a16:creationId xmlns:a16="http://schemas.microsoft.com/office/drawing/2014/main" id="{C4BB1951-6640-C549-974E-D9C5CFD72416}"/>
                </a:ext>
              </a:extLst>
            </p:cNvPr>
            <p:cNvPicPr>
              <a:picLocks noChangeAspect="1"/>
            </p:cNvPicPr>
            <p:nvPr/>
          </p:nvPicPr>
          <p:blipFill>
            <a:blip r:embed="rId4"/>
            <a:stretch>
              <a:fillRect/>
            </a:stretch>
          </p:blipFill>
          <p:spPr>
            <a:xfrm>
              <a:off x="617283" y="1450987"/>
              <a:ext cx="5813811" cy="4995851"/>
            </a:xfrm>
            <a:prstGeom prst="rect">
              <a:avLst/>
            </a:prstGeom>
          </p:spPr>
        </p:pic>
        <p:pic>
          <p:nvPicPr>
            <p:cNvPr id="8" name="Picture 7">
              <a:extLst>
                <a:ext uri="{FF2B5EF4-FFF2-40B4-BE49-F238E27FC236}">
                  <a16:creationId xmlns:a16="http://schemas.microsoft.com/office/drawing/2014/main" id="{9CA223AE-E12B-A040-9C04-77498BE059B1}"/>
                </a:ext>
              </a:extLst>
            </p:cNvPr>
            <p:cNvPicPr>
              <a:picLocks noChangeAspect="1"/>
            </p:cNvPicPr>
            <p:nvPr/>
          </p:nvPicPr>
          <p:blipFill>
            <a:blip r:embed="rId5"/>
            <a:stretch>
              <a:fillRect/>
            </a:stretch>
          </p:blipFill>
          <p:spPr>
            <a:xfrm>
              <a:off x="740060" y="4009981"/>
              <a:ext cx="5547387" cy="1565319"/>
            </a:xfrm>
            <a:prstGeom prst="rect">
              <a:avLst/>
            </a:prstGeom>
          </p:spPr>
        </p:pic>
        <p:sp>
          <p:nvSpPr>
            <p:cNvPr id="13" name="Frame 12">
              <a:extLst>
                <a:ext uri="{FF2B5EF4-FFF2-40B4-BE49-F238E27FC236}">
                  <a16:creationId xmlns:a16="http://schemas.microsoft.com/office/drawing/2014/main" id="{34D51E27-ACEB-CB41-A267-05F90F430DEA}"/>
                </a:ext>
              </a:extLst>
            </p:cNvPr>
            <p:cNvSpPr/>
            <p:nvPr/>
          </p:nvSpPr>
          <p:spPr>
            <a:xfrm>
              <a:off x="712025" y="3964900"/>
              <a:ext cx="5575422" cy="782514"/>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grpSp>
    </p:spTree>
    <p:extLst>
      <p:ext uri="{BB962C8B-B14F-4D97-AF65-F5344CB8AC3E}">
        <p14:creationId xmlns:p14="http://schemas.microsoft.com/office/powerpoint/2010/main" val="212968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39</a:t>
            </a:fld>
            <a:endParaRPr lang="en-US" dirty="0"/>
          </a:p>
        </p:txBody>
      </p:sp>
      <p:pic>
        <p:nvPicPr>
          <p:cNvPr id="7" name="Picture 6">
            <a:extLst>
              <a:ext uri="{FF2B5EF4-FFF2-40B4-BE49-F238E27FC236}">
                <a16:creationId xmlns:a16="http://schemas.microsoft.com/office/drawing/2014/main" id="{EC31B791-1CF9-2441-AD94-026C820C3BF4}"/>
              </a:ext>
            </a:extLst>
          </p:cNvPr>
          <p:cNvPicPr>
            <a:picLocks noChangeAspect="1"/>
          </p:cNvPicPr>
          <p:nvPr/>
        </p:nvPicPr>
        <p:blipFill rotWithShape="1">
          <a:blip r:embed="rId3"/>
          <a:srcRect b="17222"/>
          <a:stretch/>
        </p:blipFill>
        <p:spPr>
          <a:xfrm>
            <a:off x="6846270" y="3124424"/>
            <a:ext cx="3151353" cy="3726626"/>
          </a:xfrm>
          <a:prstGeom prst="rect">
            <a:avLst/>
          </a:prstGeom>
        </p:spPr>
      </p:pic>
      <p:sp>
        <p:nvSpPr>
          <p:cNvPr id="12" name="Frame 11">
            <a:extLst>
              <a:ext uri="{FF2B5EF4-FFF2-40B4-BE49-F238E27FC236}">
                <a16:creationId xmlns:a16="http://schemas.microsoft.com/office/drawing/2014/main" id="{12CE9EFF-AB10-BF4B-AAC0-B5C4BF91CEE6}"/>
              </a:ext>
            </a:extLst>
          </p:cNvPr>
          <p:cNvSpPr/>
          <p:nvPr/>
        </p:nvSpPr>
        <p:spPr>
          <a:xfrm>
            <a:off x="7316985" y="6551366"/>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Task1</a:t>
            </a:r>
            <a:endParaRPr lang="en-TH" sz="4000" dirty="0"/>
          </a:p>
        </p:txBody>
      </p:sp>
      <p:pic>
        <p:nvPicPr>
          <p:cNvPr id="14" name="Picture 13">
            <a:extLst>
              <a:ext uri="{FF2B5EF4-FFF2-40B4-BE49-F238E27FC236}">
                <a16:creationId xmlns:a16="http://schemas.microsoft.com/office/drawing/2014/main" id="{4F0D7C23-D1BA-E14D-A2D0-8E36E0196C8A}"/>
              </a:ext>
            </a:extLst>
          </p:cNvPr>
          <p:cNvPicPr>
            <a:picLocks noChangeAspect="1"/>
          </p:cNvPicPr>
          <p:nvPr/>
        </p:nvPicPr>
        <p:blipFill>
          <a:blip r:embed="rId4"/>
          <a:stretch>
            <a:fillRect/>
          </a:stretch>
        </p:blipFill>
        <p:spPr>
          <a:xfrm>
            <a:off x="1498386" y="3378881"/>
            <a:ext cx="3847346" cy="3479119"/>
          </a:xfrm>
          <a:prstGeom prst="rect">
            <a:avLst/>
          </a:prstGeom>
        </p:spPr>
      </p:pic>
      <p:sp>
        <p:nvSpPr>
          <p:cNvPr id="15" name="Frame 14">
            <a:extLst>
              <a:ext uri="{FF2B5EF4-FFF2-40B4-BE49-F238E27FC236}">
                <a16:creationId xmlns:a16="http://schemas.microsoft.com/office/drawing/2014/main" id="{4462E7D9-99E7-6C43-BC17-1DB81EA505FD}"/>
              </a:ext>
            </a:extLst>
          </p:cNvPr>
          <p:cNvSpPr/>
          <p:nvPr/>
        </p:nvSpPr>
        <p:spPr>
          <a:xfrm>
            <a:off x="1562576" y="6364941"/>
            <a:ext cx="3783156" cy="244629"/>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211380" y="2060933"/>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DB Connection “</a:t>
            </a:r>
            <a:r>
              <a:rPr lang="en-US" sz="2400" dirty="0" err="1">
                <a:solidFill>
                  <a:schemeClr val="tx1"/>
                </a:solidFill>
              </a:rPr>
              <a:t>MySQL_Conn_movie</a:t>
            </a:r>
            <a:r>
              <a:rPr lang="en-US" sz="2400" dirty="0">
                <a:solidFill>
                  <a:schemeClr val="tx1"/>
                </a:solidFill>
              </a:rPr>
              <a:t>”</a:t>
            </a:r>
          </a:p>
          <a:p>
            <a:pPr marL="457200" indent="-457200">
              <a:buFont typeface="+mj-lt"/>
              <a:buAutoNum type="arabicPeriod"/>
            </a:pPr>
            <a:r>
              <a:rPr lang="en-US" sz="2400" dirty="0">
                <a:solidFill>
                  <a:schemeClr val="tx1"/>
                </a:solidFill>
              </a:rPr>
              <a:t>Metadata of File delimited “movies”</a:t>
            </a:r>
          </a:p>
        </p:txBody>
      </p:sp>
    </p:spTree>
    <p:extLst>
      <p:ext uri="{BB962C8B-B14F-4D97-AF65-F5344CB8AC3E}">
        <p14:creationId xmlns:p14="http://schemas.microsoft.com/office/powerpoint/2010/main" val="343072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AF70B06-8722-4E4E-89E5-A9B2D081402C}"/>
              </a:ext>
            </a:extLst>
          </p:cNvPr>
          <p:cNvSpPr/>
          <p:nvPr/>
        </p:nvSpPr>
        <p:spPr>
          <a:xfrm>
            <a:off x="590698" y="2163514"/>
            <a:ext cx="2299450" cy="3913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ETL Process</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a:t>
            </a:fld>
            <a:endParaRPr lang="en-US"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313064" y="2417735"/>
            <a:ext cx="854721" cy="369332"/>
          </a:xfrm>
          <a:prstGeom prst="rect">
            <a:avLst/>
          </a:prstGeom>
          <a:noFill/>
        </p:spPr>
        <p:txBody>
          <a:bodyPr wrap="none" rtlCol="0">
            <a:spAutoFit/>
          </a:bodyPr>
          <a:lstStyle/>
          <a:p>
            <a:r>
              <a:rPr lang="en-US" dirty="0"/>
              <a:t>Extract</a:t>
            </a:r>
            <a:endParaRPr lang="en-TH"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4132728" y="2148604"/>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pic>
        <p:nvPicPr>
          <p:cNvPr id="17" name="Picture 16">
            <a:extLst>
              <a:ext uri="{FF2B5EF4-FFF2-40B4-BE49-F238E27FC236}">
                <a16:creationId xmlns:a16="http://schemas.microsoft.com/office/drawing/2014/main" id="{E5FBD7B2-886B-3C47-A408-8DF44C629E2F}"/>
              </a:ext>
            </a:extLst>
          </p:cNvPr>
          <p:cNvPicPr>
            <a:picLocks noChangeAspect="1"/>
          </p:cNvPicPr>
          <p:nvPr/>
        </p:nvPicPr>
        <p:blipFill>
          <a:blip r:embed="rId3"/>
          <a:stretch>
            <a:fillRect/>
          </a:stretch>
        </p:blipFill>
        <p:spPr>
          <a:xfrm>
            <a:off x="941603" y="3105993"/>
            <a:ext cx="1520863" cy="1520863"/>
          </a:xfrm>
          <a:prstGeom prst="rect">
            <a:avLst/>
          </a:prstGeom>
        </p:spPr>
      </p:pic>
      <p:pic>
        <p:nvPicPr>
          <p:cNvPr id="18" name="Picture 17">
            <a:extLst>
              <a:ext uri="{FF2B5EF4-FFF2-40B4-BE49-F238E27FC236}">
                <a16:creationId xmlns:a16="http://schemas.microsoft.com/office/drawing/2014/main" id="{B3123394-98D7-8443-B64A-42CF309F3CD1}"/>
              </a:ext>
            </a:extLst>
          </p:cNvPr>
          <p:cNvPicPr>
            <a:picLocks noChangeAspect="1"/>
          </p:cNvPicPr>
          <p:nvPr/>
        </p:nvPicPr>
        <p:blipFill>
          <a:blip r:embed="rId3"/>
          <a:stretch>
            <a:fillRect/>
          </a:stretch>
        </p:blipFill>
        <p:spPr>
          <a:xfrm flipH="1">
            <a:off x="1099783" y="4243615"/>
            <a:ext cx="1281281" cy="1520863"/>
          </a:xfrm>
          <a:prstGeom prst="rect">
            <a:avLst/>
          </a:prstGeom>
        </p:spPr>
      </p:pic>
      <p:sp>
        <p:nvSpPr>
          <p:cNvPr id="19" name="TextBox 18">
            <a:extLst>
              <a:ext uri="{FF2B5EF4-FFF2-40B4-BE49-F238E27FC236}">
                <a16:creationId xmlns:a16="http://schemas.microsoft.com/office/drawing/2014/main" id="{A5894014-A7A7-8E47-A2FE-9A4EDBA58A22}"/>
              </a:ext>
            </a:extLst>
          </p:cNvPr>
          <p:cNvSpPr txBox="1"/>
          <p:nvPr/>
        </p:nvSpPr>
        <p:spPr>
          <a:xfrm>
            <a:off x="4758259" y="2402825"/>
            <a:ext cx="1157753" cy="369332"/>
          </a:xfrm>
          <a:prstGeom prst="rect">
            <a:avLst/>
          </a:prstGeom>
          <a:noFill/>
        </p:spPr>
        <p:txBody>
          <a:bodyPr wrap="none" rtlCol="0">
            <a:spAutoFit/>
          </a:bodyPr>
          <a:lstStyle/>
          <a:p>
            <a:r>
              <a:rPr lang="en-US" dirty="0"/>
              <a:t>Transform</a:t>
            </a:r>
            <a:endParaRPr lang="en-TH" dirty="0"/>
          </a:p>
        </p:txBody>
      </p:sp>
      <p:sp>
        <p:nvSpPr>
          <p:cNvPr id="20" name="Rounded Rectangle 19">
            <a:extLst>
              <a:ext uri="{FF2B5EF4-FFF2-40B4-BE49-F238E27FC236}">
                <a16:creationId xmlns:a16="http://schemas.microsoft.com/office/drawing/2014/main" id="{1BFDC4A9-0385-2A4E-9D20-257C953E34DD}"/>
              </a:ext>
            </a:extLst>
          </p:cNvPr>
          <p:cNvSpPr/>
          <p:nvPr/>
        </p:nvSpPr>
        <p:spPr>
          <a:xfrm>
            <a:off x="4516864" y="2839398"/>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Cleaning</a:t>
            </a:r>
          </a:p>
        </p:txBody>
      </p:sp>
      <p:sp>
        <p:nvSpPr>
          <p:cNvPr id="21" name="Rounded Rectangle 20">
            <a:extLst>
              <a:ext uri="{FF2B5EF4-FFF2-40B4-BE49-F238E27FC236}">
                <a16:creationId xmlns:a16="http://schemas.microsoft.com/office/drawing/2014/main" id="{DC150913-1837-4942-87C9-F8776E76137D}"/>
              </a:ext>
            </a:extLst>
          </p:cNvPr>
          <p:cNvSpPr/>
          <p:nvPr/>
        </p:nvSpPr>
        <p:spPr>
          <a:xfrm>
            <a:off x="4516863" y="3462951"/>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Filtering</a:t>
            </a:r>
          </a:p>
        </p:txBody>
      </p:sp>
      <p:sp>
        <p:nvSpPr>
          <p:cNvPr id="22" name="Rounded Rectangle 21">
            <a:extLst>
              <a:ext uri="{FF2B5EF4-FFF2-40B4-BE49-F238E27FC236}">
                <a16:creationId xmlns:a16="http://schemas.microsoft.com/office/drawing/2014/main" id="{A886A3D8-C255-BF47-A61E-48879064CF6E}"/>
              </a:ext>
            </a:extLst>
          </p:cNvPr>
          <p:cNvSpPr/>
          <p:nvPr/>
        </p:nvSpPr>
        <p:spPr>
          <a:xfrm>
            <a:off x="4524931" y="4133113"/>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Joining</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4524931" y="4821949"/>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Spliting</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4547345" y="5447460"/>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1089033" y="438479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76078" y="2636100"/>
            <a:ext cx="909964" cy="909964"/>
          </a:xfrm>
          <a:prstGeom prst="rect">
            <a:avLst/>
          </a:prstGeom>
        </p:spPr>
      </p:pic>
      <p:sp>
        <p:nvSpPr>
          <p:cNvPr id="38" name="TextBox 37">
            <a:extLst>
              <a:ext uri="{FF2B5EF4-FFF2-40B4-BE49-F238E27FC236}">
                <a16:creationId xmlns:a16="http://schemas.microsoft.com/office/drawing/2014/main" id="{BF923528-99FD-0145-BE02-B6BD589A87E6}"/>
              </a:ext>
            </a:extLst>
          </p:cNvPr>
          <p:cNvSpPr txBox="1"/>
          <p:nvPr/>
        </p:nvSpPr>
        <p:spPr>
          <a:xfrm>
            <a:off x="6629400" y="6446838"/>
            <a:ext cx="4077976" cy="369332"/>
          </a:xfrm>
          <a:prstGeom prst="rect">
            <a:avLst/>
          </a:prstGeom>
          <a:noFill/>
        </p:spPr>
        <p:txBody>
          <a:bodyPr wrap="none" rtlCol="0">
            <a:spAutoFit/>
          </a:bodyPr>
          <a:lstStyle/>
          <a:p>
            <a:r>
              <a:rPr lang="en-US" dirty="0">
                <a:solidFill>
                  <a:schemeClr val="bg1"/>
                </a:solidFill>
              </a:rPr>
              <a:t>Image source</a:t>
            </a:r>
            <a:r>
              <a:rPr lang="en-TH" dirty="0">
                <a:solidFill>
                  <a:schemeClr val="bg1"/>
                </a:solidFill>
              </a:rPr>
              <a:t>: </a:t>
            </a:r>
            <a:r>
              <a:rPr lang="en-US" dirty="0">
                <a:solidFill>
                  <a:schemeClr val="bg1"/>
                </a:solidFill>
              </a:rPr>
              <a:t>https://</a:t>
            </a:r>
            <a:r>
              <a:rPr lang="en-US" dirty="0" err="1">
                <a:solidFill>
                  <a:schemeClr val="bg1"/>
                </a:solidFill>
              </a:rPr>
              <a:t>www.flaticon.com</a:t>
            </a:r>
            <a:endParaRPr lang="en-TH" dirty="0">
              <a:solidFill>
                <a:schemeClr val="bg1"/>
              </a:solidFill>
            </a:endParaRPr>
          </a:p>
        </p:txBody>
      </p:sp>
      <p:sp>
        <p:nvSpPr>
          <p:cNvPr id="39" name="TextBox 38">
            <a:extLst>
              <a:ext uri="{FF2B5EF4-FFF2-40B4-BE49-F238E27FC236}">
                <a16:creationId xmlns:a16="http://schemas.microsoft.com/office/drawing/2014/main" id="{E19D93F2-2D4E-BF48-983C-BB441E550DD0}"/>
              </a:ext>
            </a:extLst>
          </p:cNvPr>
          <p:cNvSpPr txBox="1"/>
          <p:nvPr/>
        </p:nvSpPr>
        <p:spPr>
          <a:xfrm>
            <a:off x="8556618" y="2384716"/>
            <a:ext cx="665567" cy="369332"/>
          </a:xfrm>
          <a:prstGeom prst="rect">
            <a:avLst/>
          </a:prstGeom>
          <a:noFill/>
        </p:spPr>
        <p:txBody>
          <a:bodyPr wrap="none" rtlCol="0">
            <a:spAutoFit/>
          </a:bodyPr>
          <a:lstStyle/>
          <a:p>
            <a:r>
              <a:rPr lang="en-US" dirty="0"/>
              <a:t>Load</a:t>
            </a:r>
            <a:endParaRPr lang="en-TH" dirty="0"/>
          </a:p>
        </p:txBody>
      </p:sp>
      <p:pic>
        <p:nvPicPr>
          <p:cNvPr id="43" name="Picture 42">
            <a:extLst>
              <a:ext uri="{FF2B5EF4-FFF2-40B4-BE49-F238E27FC236}">
                <a16:creationId xmlns:a16="http://schemas.microsoft.com/office/drawing/2014/main" id="{8926AEDB-0D6C-FE44-AEF3-3622C7725362}"/>
              </a:ext>
            </a:extLst>
          </p:cNvPr>
          <p:cNvPicPr>
            <a:picLocks noChangeAspect="1"/>
          </p:cNvPicPr>
          <p:nvPr/>
        </p:nvPicPr>
        <p:blipFill>
          <a:blip r:embed="rId6"/>
          <a:stretch>
            <a:fillRect/>
          </a:stretch>
        </p:blipFill>
        <p:spPr>
          <a:xfrm flipH="1">
            <a:off x="8181887" y="3425599"/>
            <a:ext cx="1415028" cy="1415028"/>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213848" y="382098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97221" y="30248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1268264">
            <a:off x="10315473" y="40615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11523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26739BF2-2AB6-9645-B8EE-38B6E8237A82}"/>
              </a:ext>
            </a:extLst>
          </p:cNvPr>
          <p:cNvGrpSpPr/>
          <p:nvPr/>
        </p:nvGrpSpPr>
        <p:grpSpPr>
          <a:xfrm>
            <a:off x="3521260" y="841977"/>
            <a:ext cx="4956914" cy="6032516"/>
            <a:chOff x="4250986" y="848244"/>
            <a:chExt cx="4727252" cy="6032516"/>
          </a:xfrm>
        </p:grpSpPr>
        <p:sp>
          <p:nvSpPr>
            <p:cNvPr id="76" name="AutoShape 2" descr="Database icon | Free Download">
              <a:extLst>
                <a:ext uri="{FF2B5EF4-FFF2-40B4-BE49-F238E27FC236}">
                  <a16:creationId xmlns:a16="http://schemas.microsoft.com/office/drawing/2014/main" id="{BDABBE83-C371-6D41-BBC8-CEE0906AB985}"/>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77" name="Rounded Rectangle 76">
              <a:extLst>
                <a:ext uri="{FF2B5EF4-FFF2-40B4-BE49-F238E27FC236}">
                  <a16:creationId xmlns:a16="http://schemas.microsoft.com/office/drawing/2014/main" id="{6FE3DC68-02FF-2842-9018-B5A539626C79}"/>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78" name="TextBox 77">
              <a:extLst>
                <a:ext uri="{FF2B5EF4-FFF2-40B4-BE49-F238E27FC236}">
                  <a16:creationId xmlns:a16="http://schemas.microsoft.com/office/drawing/2014/main" id="{B64357C2-19C3-EE46-AA31-58FCDB6652EA}"/>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9" name="Rounded Rectangle 78">
              <a:extLst>
                <a:ext uri="{FF2B5EF4-FFF2-40B4-BE49-F238E27FC236}">
                  <a16:creationId xmlns:a16="http://schemas.microsoft.com/office/drawing/2014/main" id="{70834142-CE25-C44E-BCF8-4FB5A1844845}"/>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80" name="Rounded Rectangle 79">
              <a:extLst>
                <a:ext uri="{FF2B5EF4-FFF2-40B4-BE49-F238E27FC236}">
                  <a16:creationId xmlns:a16="http://schemas.microsoft.com/office/drawing/2014/main" id="{738A3AAF-ECB6-7B4A-B3B2-7C3149B06EA7}"/>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81" name="Rounded Rectangle 80">
              <a:extLst>
                <a:ext uri="{FF2B5EF4-FFF2-40B4-BE49-F238E27FC236}">
                  <a16:creationId xmlns:a16="http://schemas.microsoft.com/office/drawing/2014/main" id="{349F4525-DF1D-CD43-88DF-C465ADC1EAA4}"/>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82" name="TextBox 81">
              <a:extLst>
                <a:ext uri="{FF2B5EF4-FFF2-40B4-BE49-F238E27FC236}">
                  <a16:creationId xmlns:a16="http://schemas.microsoft.com/office/drawing/2014/main" id="{69924F04-ECDE-8F4A-8AAA-3499A58BEA2F}"/>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83" name="TextBox 82">
              <a:extLst>
                <a:ext uri="{FF2B5EF4-FFF2-40B4-BE49-F238E27FC236}">
                  <a16:creationId xmlns:a16="http://schemas.microsoft.com/office/drawing/2014/main" id="{BA373DF0-2C32-D049-980D-7FD916051ED9}"/>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85" name="TextBox 84">
              <a:extLst>
                <a:ext uri="{FF2B5EF4-FFF2-40B4-BE49-F238E27FC236}">
                  <a16:creationId xmlns:a16="http://schemas.microsoft.com/office/drawing/2014/main" id="{1E7F4319-BBBE-4746-9C85-22043282E629}"/>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grpSp>
        <p:nvGrpSpPr>
          <p:cNvPr id="67" name="Group 66">
            <a:extLst>
              <a:ext uri="{FF2B5EF4-FFF2-40B4-BE49-F238E27FC236}">
                <a16:creationId xmlns:a16="http://schemas.microsoft.com/office/drawing/2014/main" id="{C15293E5-8166-8E4E-866F-845878C7F8D6}"/>
              </a:ext>
            </a:extLst>
          </p:cNvPr>
          <p:cNvGrpSpPr/>
          <p:nvPr/>
        </p:nvGrpSpPr>
        <p:grpSpPr>
          <a:xfrm>
            <a:off x="8541954" y="825483"/>
            <a:ext cx="3584495" cy="5952609"/>
            <a:chOff x="8541954" y="825483"/>
            <a:chExt cx="3584495" cy="5952609"/>
          </a:xfrm>
        </p:grpSpPr>
        <p:sp>
          <p:nvSpPr>
            <p:cNvPr id="68" name="Rounded Rectangle 67">
              <a:extLst>
                <a:ext uri="{FF2B5EF4-FFF2-40B4-BE49-F238E27FC236}">
                  <a16:creationId xmlns:a16="http://schemas.microsoft.com/office/drawing/2014/main" id="{4F9E9374-4B73-6B40-9964-549E616F67F5}"/>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69" name="Rounded Rectangle 68">
              <a:extLst>
                <a:ext uri="{FF2B5EF4-FFF2-40B4-BE49-F238E27FC236}">
                  <a16:creationId xmlns:a16="http://schemas.microsoft.com/office/drawing/2014/main" id="{48B45AB9-0CB4-4D44-B676-695AF82A55E2}"/>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70" name="Rounded Rectangle 69">
              <a:extLst>
                <a:ext uri="{FF2B5EF4-FFF2-40B4-BE49-F238E27FC236}">
                  <a16:creationId xmlns:a16="http://schemas.microsoft.com/office/drawing/2014/main" id="{62C3998B-70D7-CF45-9729-AE9CB4996B6E}"/>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71" name="Rounded Rectangle 70">
              <a:extLst>
                <a:ext uri="{FF2B5EF4-FFF2-40B4-BE49-F238E27FC236}">
                  <a16:creationId xmlns:a16="http://schemas.microsoft.com/office/drawing/2014/main" id="{7744BEF3-667E-B143-AB9E-DC70E0236595}"/>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72" name="Rounded Rectangle 71">
              <a:extLst>
                <a:ext uri="{FF2B5EF4-FFF2-40B4-BE49-F238E27FC236}">
                  <a16:creationId xmlns:a16="http://schemas.microsoft.com/office/drawing/2014/main" id="{0D534B78-12A7-BD46-ACB3-D1695287E79F}"/>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73" name="Rounded Rectangle 72">
              <a:extLst>
                <a:ext uri="{FF2B5EF4-FFF2-40B4-BE49-F238E27FC236}">
                  <a16:creationId xmlns:a16="http://schemas.microsoft.com/office/drawing/2014/main" id="{4B016FCB-83C7-F44D-A4DF-3C436456C876}"/>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74" name="TextBox 73">
            <a:extLst>
              <a:ext uri="{FF2B5EF4-FFF2-40B4-BE49-F238E27FC236}">
                <a16:creationId xmlns:a16="http://schemas.microsoft.com/office/drawing/2014/main" id="{6373136A-5C0F-454F-93F2-235DE7B74BDC}"/>
              </a:ext>
            </a:extLst>
          </p:cNvPr>
          <p:cNvSpPr txBox="1"/>
          <p:nvPr/>
        </p:nvSpPr>
        <p:spPr>
          <a:xfrm>
            <a:off x="9813577" y="841977"/>
            <a:ext cx="1041247" cy="461665"/>
          </a:xfrm>
          <a:prstGeom prst="rect">
            <a:avLst/>
          </a:prstGeom>
          <a:noFill/>
        </p:spPr>
        <p:txBody>
          <a:bodyPr wrap="none" rtlCol="0">
            <a:spAutoFit/>
          </a:bodyPr>
          <a:lstStyle/>
          <a:p>
            <a:r>
              <a:rPr lang="en-TH" sz="2400" b="1" dirty="0"/>
              <a:t>Talend</a:t>
            </a:r>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40</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84" name="TextBox 83">
            <a:extLst>
              <a:ext uri="{FF2B5EF4-FFF2-40B4-BE49-F238E27FC236}">
                <a16:creationId xmlns:a16="http://schemas.microsoft.com/office/drawing/2014/main" id="{A0BEA5F7-6B64-7947-8587-00A8563B29DF}"/>
              </a:ext>
            </a:extLst>
          </p:cNvPr>
          <p:cNvSpPr txBox="1"/>
          <p:nvPr/>
        </p:nvSpPr>
        <p:spPr>
          <a:xfrm>
            <a:off x="9832012" y="825151"/>
            <a:ext cx="1041247" cy="461665"/>
          </a:xfrm>
          <a:prstGeom prst="rect">
            <a:avLst/>
          </a:prstGeom>
          <a:noFill/>
        </p:spPr>
        <p:txBody>
          <a:bodyPr wrap="none" rtlCol="0">
            <a:spAutoFit/>
          </a:bodyPr>
          <a:lstStyle/>
          <a:p>
            <a:r>
              <a:rPr lang="en-TH" sz="2400" b="1" dirty="0"/>
              <a:t>Talend</a:t>
            </a:r>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31058" y="1284215"/>
            <a:ext cx="3453368" cy="1398986"/>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6" name="Frame 65">
            <a:extLst>
              <a:ext uri="{FF2B5EF4-FFF2-40B4-BE49-F238E27FC236}">
                <a16:creationId xmlns:a16="http://schemas.microsoft.com/office/drawing/2014/main" id="{8EDC0A05-479A-5E4C-B47C-2E9B35E346E9}"/>
              </a:ext>
            </a:extLst>
          </p:cNvPr>
          <p:cNvSpPr/>
          <p:nvPr/>
        </p:nvSpPr>
        <p:spPr>
          <a:xfrm>
            <a:off x="8621503" y="2544046"/>
            <a:ext cx="3453368" cy="867151"/>
          </a:xfrm>
          <a:prstGeom prst="frame">
            <a:avLst>
              <a:gd name="adj1" fmla="val 102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367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Task2 for </a:t>
            </a:r>
            <a:r>
              <a:rPr lang="en-TH" sz="4000" b="1" dirty="0">
                <a:solidFill>
                  <a:schemeClr val="tx1"/>
                </a:solidFill>
                <a:highlight>
                  <a:srgbClr val="FFFF00"/>
                </a:highlight>
              </a:rPr>
              <a:t>step 2</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19" name="Rounded Rectangle 18">
            <a:extLst>
              <a:ext uri="{FF2B5EF4-FFF2-40B4-BE49-F238E27FC236}">
                <a16:creationId xmlns:a16="http://schemas.microsoft.com/office/drawing/2014/main" id="{8E821100-46C2-864E-8515-3D0BEA37C917}"/>
              </a:ext>
            </a:extLst>
          </p:cNvPr>
          <p:cNvSpPr/>
          <p:nvPr/>
        </p:nvSpPr>
        <p:spPr>
          <a:xfrm>
            <a:off x="571500" y="2224287"/>
            <a:ext cx="10572750" cy="3490713"/>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1" name="Content Placeholder 2">
            <a:extLst>
              <a:ext uri="{FF2B5EF4-FFF2-40B4-BE49-F238E27FC236}">
                <a16:creationId xmlns:a16="http://schemas.microsoft.com/office/drawing/2014/main" id="{F8AC316B-3905-F747-91F1-5A3B5464959F}"/>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Step2</a:t>
            </a:r>
            <a:r>
              <a:rPr lang="en-US" sz="2400" dirty="0"/>
              <a:t>: </a:t>
            </a:r>
            <a:r>
              <a:rPr lang="en-US" sz="2400" dirty="0">
                <a:solidFill>
                  <a:schemeClr val="tx1"/>
                </a:solidFill>
              </a:rPr>
              <a:t>get user profile in CSV format</a:t>
            </a:r>
            <a:endParaRPr lang="en-US" sz="2400" dirty="0"/>
          </a:p>
        </p:txBody>
      </p:sp>
      <p:cxnSp>
        <p:nvCxnSpPr>
          <p:cNvPr id="22" name="Straight Connector 21">
            <a:extLst>
              <a:ext uri="{FF2B5EF4-FFF2-40B4-BE49-F238E27FC236}">
                <a16:creationId xmlns:a16="http://schemas.microsoft.com/office/drawing/2014/main" id="{047FDFCA-2347-F144-905C-749634BF4F7D}"/>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1047750" y="3237317"/>
            <a:ext cx="9945832" cy="2246005"/>
          </a:xfrm>
        </p:spPr>
        <p:txBody>
          <a:bodyPr>
            <a:normAutofit/>
          </a:bodyPr>
          <a:lstStyle/>
          <a:p>
            <a:pPr marL="0" indent="0">
              <a:buNone/>
            </a:pPr>
            <a:r>
              <a:rPr lang="en-US" sz="2400" b="1" dirty="0">
                <a:solidFill>
                  <a:schemeClr val="tx1"/>
                </a:solidFill>
              </a:rPr>
              <a:t>Task2:</a:t>
            </a:r>
          </a:p>
          <a:p>
            <a:pPr marL="0" indent="0">
              <a:buNone/>
            </a:pPr>
            <a:r>
              <a:rPr lang="en-TH" sz="2400" dirty="0">
                <a:solidFill>
                  <a:schemeClr val="tx1"/>
                </a:solidFill>
              </a:rPr>
              <a:t>Create Metadata for</a:t>
            </a:r>
            <a:r>
              <a:rPr lang="th-TH" sz="2400" dirty="0">
                <a:solidFill>
                  <a:schemeClr val="tx1"/>
                </a:solidFill>
              </a:rPr>
              <a:t> </a:t>
            </a:r>
            <a:r>
              <a:rPr lang="en-TH" sz="2400" dirty="0">
                <a:solidFill>
                  <a:schemeClr val="tx1"/>
                </a:solidFill>
              </a:rPr>
              <a:t>user profile (File Delimited)</a:t>
            </a:r>
            <a:endParaRPr lang="en-TH" sz="2400" dirty="0"/>
          </a:p>
          <a:p>
            <a:pPr marL="0" indent="0">
              <a:buNone/>
            </a:pPr>
            <a:endParaRPr lang="en-US" sz="2400" dirty="0"/>
          </a:p>
        </p:txBody>
      </p:sp>
      <p:grpSp>
        <p:nvGrpSpPr>
          <p:cNvPr id="3" name="Group 2">
            <a:extLst>
              <a:ext uri="{FF2B5EF4-FFF2-40B4-BE49-F238E27FC236}">
                <a16:creationId xmlns:a16="http://schemas.microsoft.com/office/drawing/2014/main" id="{ED2BBF46-B071-164D-9A0A-E01A0C83C836}"/>
              </a:ext>
            </a:extLst>
          </p:cNvPr>
          <p:cNvGrpSpPr/>
          <p:nvPr/>
        </p:nvGrpSpPr>
        <p:grpSpPr>
          <a:xfrm>
            <a:off x="8482854" y="95589"/>
            <a:ext cx="3081618" cy="1894576"/>
            <a:chOff x="359265" y="3190919"/>
            <a:chExt cx="2784798" cy="1612103"/>
          </a:xfrm>
        </p:grpSpPr>
        <p:sp>
          <p:nvSpPr>
            <p:cNvPr id="23" name="TextBox 22">
              <a:extLst>
                <a:ext uri="{FF2B5EF4-FFF2-40B4-BE49-F238E27FC236}">
                  <a16:creationId xmlns:a16="http://schemas.microsoft.com/office/drawing/2014/main" id="{FE46AECE-F309-8345-A5D1-31A1E06BE64B}"/>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24" name="Rounded Rectangle 23">
              <a:extLst>
                <a:ext uri="{FF2B5EF4-FFF2-40B4-BE49-F238E27FC236}">
                  <a16:creationId xmlns:a16="http://schemas.microsoft.com/office/drawing/2014/main" id="{36AC8BE4-EC93-BC4B-95DA-FB665810F0C9}"/>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25" name="Picture 24">
              <a:extLst>
                <a:ext uri="{FF2B5EF4-FFF2-40B4-BE49-F238E27FC236}">
                  <a16:creationId xmlns:a16="http://schemas.microsoft.com/office/drawing/2014/main" id="{94F3AF74-770E-E048-884F-6BD6A34CF0F4}"/>
                </a:ext>
              </a:extLst>
            </p:cNvPr>
            <p:cNvPicPr>
              <a:picLocks noChangeAspect="1"/>
            </p:cNvPicPr>
            <p:nvPr/>
          </p:nvPicPr>
          <p:blipFill>
            <a:blip r:embed="rId3"/>
            <a:stretch>
              <a:fillRect/>
            </a:stretch>
          </p:blipFill>
          <p:spPr>
            <a:xfrm>
              <a:off x="1249446" y="3661331"/>
              <a:ext cx="775384" cy="775384"/>
            </a:xfrm>
            <a:prstGeom prst="rect">
              <a:avLst/>
            </a:prstGeom>
          </p:spPr>
        </p:pic>
        <p:sp>
          <p:nvSpPr>
            <p:cNvPr id="26" name="TextBox 25">
              <a:extLst>
                <a:ext uri="{FF2B5EF4-FFF2-40B4-BE49-F238E27FC236}">
                  <a16:creationId xmlns:a16="http://schemas.microsoft.com/office/drawing/2014/main" id="{BE79B469-D068-8F43-9057-8535D606030B}"/>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grpSp>
    </p:spTree>
    <p:extLst>
      <p:ext uri="{BB962C8B-B14F-4D97-AF65-F5344CB8AC3E}">
        <p14:creationId xmlns:p14="http://schemas.microsoft.com/office/powerpoint/2010/main" val="2218961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42</a:t>
            </a:fld>
            <a:endParaRPr lang="en-US" dirty="0"/>
          </a:p>
        </p:txBody>
      </p:sp>
      <p:pic>
        <p:nvPicPr>
          <p:cNvPr id="7" name="Picture 6">
            <a:extLst>
              <a:ext uri="{FF2B5EF4-FFF2-40B4-BE49-F238E27FC236}">
                <a16:creationId xmlns:a16="http://schemas.microsoft.com/office/drawing/2014/main" id="{2C3017E7-69C9-2F45-97FE-D3161E4FB2CA}"/>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19" name="Picture 18">
            <a:extLst>
              <a:ext uri="{FF2B5EF4-FFF2-40B4-BE49-F238E27FC236}">
                <a16:creationId xmlns:a16="http://schemas.microsoft.com/office/drawing/2014/main" id="{9D1A81CB-43BA-344E-B954-4D6B9C44D4FA}"/>
              </a:ext>
            </a:extLst>
          </p:cNvPr>
          <p:cNvPicPr>
            <a:picLocks noChangeAspect="1"/>
          </p:cNvPicPr>
          <p:nvPr/>
        </p:nvPicPr>
        <p:blipFill>
          <a:blip r:embed="rId4"/>
          <a:stretch>
            <a:fillRect/>
          </a:stretch>
        </p:blipFill>
        <p:spPr>
          <a:xfrm>
            <a:off x="5419164" y="1479752"/>
            <a:ext cx="6081961" cy="5216883"/>
          </a:xfrm>
          <a:prstGeom prst="rect">
            <a:avLst/>
          </a:prstGeom>
        </p:spPr>
      </p:pic>
      <p:pic>
        <p:nvPicPr>
          <p:cNvPr id="12" name="Picture 11">
            <a:extLst>
              <a:ext uri="{FF2B5EF4-FFF2-40B4-BE49-F238E27FC236}">
                <a16:creationId xmlns:a16="http://schemas.microsoft.com/office/drawing/2014/main" id="{CE2E462F-A0FF-6E46-A44D-31FDA382CE94}"/>
              </a:ext>
            </a:extLst>
          </p:cNvPr>
          <p:cNvPicPr>
            <a:picLocks noChangeAspect="1"/>
          </p:cNvPicPr>
          <p:nvPr/>
        </p:nvPicPr>
        <p:blipFill>
          <a:blip r:embed="rId5"/>
          <a:stretch>
            <a:fillRect/>
          </a:stretch>
        </p:blipFill>
        <p:spPr>
          <a:xfrm>
            <a:off x="5967663" y="2145827"/>
            <a:ext cx="441888" cy="106337"/>
          </a:xfrm>
          <a:prstGeom prst="rect">
            <a:avLst/>
          </a:prstGeom>
        </p:spPr>
      </p:pic>
      <p:sp>
        <p:nvSpPr>
          <p:cNvPr id="8" name="Title 1">
            <a:extLst>
              <a:ext uri="{FF2B5EF4-FFF2-40B4-BE49-F238E27FC236}">
                <a16:creationId xmlns:a16="http://schemas.microsoft.com/office/drawing/2014/main" id="{71B82579-B128-054E-A98D-878E0C0286E1}"/>
              </a:ext>
            </a:extLst>
          </p:cNvPr>
          <p:cNvSpPr txBox="1">
            <a:spLocks/>
          </p:cNvSpPr>
          <p:nvPr/>
        </p:nvSpPr>
        <p:spPr>
          <a:xfrm>
            <a:off x="935182" y="7029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CSV Metadata for User Profile</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9" name="Title 1">
            <a:extLst>
              <a:ext uri="{FF2B5EF4-FFF2-40B4-BE49-F238E27FC236}">
                <a16:creationId xmlns:a16="http://schemas.microsoft.com/office/drawing/2014/main" id="{E8A4A2A9-AE6D-7843-B33B-950A85A1E6AE}"/>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Task2</a:t>
            </a:r>
            <a:endParaRPr lang="en-TH" sz="4000" dirty="0"/>
          </a:p>
        </p:txBody>
      </p:sp>
    </p:spTree>
    <p:extLst>
      <p:ext uri="{BB962C8B-B14F-4D97-AF65-F5344CB8AC3E}">
        <p14:creationId xmlns:p14="http://schemas.microsoft.com/office/powerpoint/2010/main" val="818188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43</a:t>
            </a:fld>
            <a:endParaRPr lang="en-US" dirty="0"/>
          </a:p>
        </p:txBody>
      </p:sp>
      <p:pic>
        <p:nvPicPr>
          <p:cNvPr id="6" name="Picture 5">
            <a:extLst>
              <a:ext uri="{FF2B5EF4-FFF2-40B4-BE49-F238E27FC236}">
                <a16:creationId xmlns:a16="http://schemas.microsoft.com/office/drawing/2014/main" id="{1371FA9F-3771-9646-83BB-4544D6D459CB}"/>
              </a:ext>
            </a:extLst>
          </p:cNvPr>
          <p:cNvPicPr>
            <a:picLocks noChangeAspect="1"/>
          </p:cNvPicPr>
          <p:nvPr/>
        </p:nvPicPr>
        <p:blipFill>
          <a:blip r:embed="rId3"/>
          <a:stretch>
            <a:fillRect/>
          </a:stretch>
        </p:blipFill>
        <p:spPr>
          <a:xfrm>
            <a:off x="88900" y="1325871"/>
            <a:ext cx="5803900" cy="4992737"/>
          </a:xfrm>
          <a:prstGeom prst="rect">
            <a:avLst/>
          </a:prstGeom>
        </p:spPr>
      </p:pic>
      <p:pic>
        <p:nvPicPr>
          <p:cNvPr id="13" name="Picture 12">
            <a:extLst>
              <a:ext uri="{FF2B5EF4-FFF2-40B4-BE49-F238E27FC236}">
                <a16:creationId xmlns:a16="http://schemas.microsoft.com/office/drawing/2014/main" id="{A3135D14-52FF-2647-9CC0-264F5D5455EF}"/>
              </a:ext>
            </a:extLst>
          </p:cNvPr>
          <p:cNvPicPr>
            <a:picLocks noChangeAspect="1"/>
          </p:cNvPicPr>
          <p:nvPr/>
        </p:nvPicPr>
        <p:blipFill>
          <a:blip r:embed="rId4"/>
          <a:stretch>
            <a:fillRect/>
          </a:stretch>
        </p:blipFill>
        <p:spPr>
          <a:xfrm>
            <a:off x="6096000" y="1279300"/>
            <a:ext cx="5892800" cy="5069213"/>
          </a:xfrm>
          <a:prstGeom prst="rect">
            <a:avLst/>
          </a:prstGeom>
        </p:spPr>
      </p:pic>
      <p:sp>
        <p:nvSpPr>
          <p:cNvPr id="8" name="Title 1">
            <a:extLst>
              <a:ext uri="{FF2B5EF4-FFF2-40B4-BE49-F238E27FC236}">
                <a16:creationId xmlns:a16="http://schemas.microsoft.com/office/drawing/2014/main" id="{4010FAF8-0942-5C4B-9A84-AE6D742DCC78}"/>
              </a:ext>
            </a:extLst>
          </p:cNvPr>
          <p:cNvSpPr txBox="1">
            <a:spLocks/>
          </p:cNvSpPr>
          <p:nvPr/>
        </p:nvSpPr>
        <p:spPr>
          <a:xfrm>
            <a:off x="935182" y="63755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CSV Metadata for User Profile</a:t>
            </a:r>
            <a:r>
              <a:rPr lang="th-TH" sz="3200" dirty="0">
                <a:solidFill>
                  <a:schemeClr val="tx1"/>
                </a:solidFill>
              </a:rPr>
              <a:t> </a:t>
            </a:r>
            <a:r>
              <a:rPr lang="en-US" sz="3200" dirty="0">
                <a:solidFill>
                  <a:schemeClr val="tx1"/>
                </a:solidFill>
              </a:rPr>
              <a:t>(2)</a:t>
            </a:r>
            <a:endParaRPr lang="en-TH" sz="3200" dirty="0">
              <a:solidFill>
                <a:schemeClr val="tx1"/>
              </a:solidFill>
            </a:endParaRPr>
          </a:p>
        </p:txBody>
      </p:sp>
      <p:sp>
        <p:nvSpPr>
          <p:cNvPr id="9" name="Title 1">
            <a:extLst>
              <a:ext uri="{FF2B5EF4-FFF2-40B4-BE49-F238E27FC236}">
                <a16:creationId xmlns:a16="http://schemas.microsoft.com/office/drawing/2014/main" id="{AD45F5B1-45E8-2C4D-A68D-D4DE2E6365F5}"/>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Task2</a:t>
            </a:r>
            <a:endParaRPr lang="en-TH" sz="4000" dirty="0"/>
          </a:p>
        </p:txBody>
      </p:sp>
    </p:spTree>
    <p:extLst>
      <p:ext uri="{BB962C8B-B14F-4D97-AF65-F5344CB8AC3E}">
        <p14:creationId xmlns:p14="http://schemas.microsoft.com/office/powerpoint/2010/main" val="3572485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42BDFD-4AC1-214F-B993-67332FADF477}"/>
              </a:ext>
            </a:extLst>
          </p:cNvPr>
          <p:cNvPicPr>
            <a:picLocks noChangeAspect="1"/>
          </p:cNvPicPr>
          <p:nvPr/>
        </p:nvPicPr>
        <p:blipFill>
          <a:blip r:embed="rId3"/>
          <a:stretch>
            <a:fillRect/>
          </a:stretch>
        </p:blipFill>
        <p:spPr>
          <a:xfrm>
            <a:off x="7410450" y="1454149"/>
            <a:ext cx="3384550" cy="4218657"/>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44</a:t>
            </a:fld>
            <a:endParaRPr lang="en-US" dirty="0"/>
          </a:p>
        </p:txBody>
      </p:sp>
      <p:pic>
        <p:nvPicPr>
          <p:cNvPr id="5" name="Picture 4">
            <a:extLst>
              <a:ext uri="{FF2B5EF4-FFF2-40B4-BE49-F238E27FC236}">
                <a16:creationId xmlns:a16="http://schemas.microsoft.com/office/drawing/2014/main" id="{1E727555-AFB5-BE45-9688-C793510F3623}"/>
              </a:ext>
            </a:extLst>
          </p:cNvPr>
          <p:cNvPicPr>
            <a:picLocks noChangeAspect="1"/>
          </p:cNvPicPr>
          <p:nvPr/>
        </p:nvPicPr>
        <p:blipFill rotWithShape="1">
          <a:blip r:embed="rId4"/>
          <a:srcRect t="831" r="1070" b="921"/>
          <a:stretch/>
        </p:blipFill>
        <p:spPr>
          <a:xfrm>
            <a:off x="541482" y="1328606"/>
            <a:ext cx="5960918" cy="5118232"/>
          </a:xfrm>
          <a:prstGeom prst="rect">
            <a:avLst/>
          </a:prstGeom>
        </p:spPr>
      </p:pic>
      <p:sp>
        <p:nvSpPr>
          <p:cNvPr id="9" name="Frame 8">
            <a:extLst>
              <a:ext uri="{FF2B5EF4-FFF2-40B4-BE49-F238E27FC236}">
                <a16:creationId xmlns:a16="http://schemas.microsoft.com/office/drawing/2014/main" id="{4CF84093-CC37-2B43-B431-7AF963798830}"/>
              </a:ext>
            </a:extLst>
          </p:cNvPr>
          <p:cNvSpPr/>
          <p:nvPr/>
        </p:nvSpPr>
        <p:spPr>
          <a:xfrm>
            <a:off x="7997764" y="5351217"/>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Frame 9">
            <a:extLst>
              <a:ext uri="{FF2B5EF4-FFF2-40B4-BE49-F238E27FC236}">
                <a16:creationId xmlns:a16="http://schemas.microsoft.com/office/drawing/2014/main" id="{B43653B7-EC43-034C-BAE1-D20385881354}"/>
              </a:ext>
            </a:extLst>
          </p:cNvPr>
          <p:cNvSpPr/>
          <p:nvPr/>
        </p:nvSpPr>
        <p:spPr>
          <a:xfrm>
            <a:off x="736478" y="3916486"/>
            <a:ext cx="5575422" cy="782514"/>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2" name="Title 1">
            <a:extLst>
              <a:ext uri="{FF2B5EF4-FFF2-40B4-BE49-F238E27FC236}">
                <a16:creationId xmlns:a16="http://schemas.microsoft.com/office/drawing/2014/main" id="{18D72BF9-6134-B941-984D-1368CD4203B0}"/>
              </a:ext>
            </a:extLst>
          </p:cNvPr>
          <p:cNvSpPr txBox="1">
            <a:spLocks/>
          </p:cNvSpPr>
          <p:nvPr/>
        </p:nvSpPr>
        <p:spPr>
          <a:xfrm>
            <a:off x="935182" y="63755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CSV Metadata for User Profile</a:t>
            </a:r>
            <a:r>
              <a:rPr lang="th-TH" sz="3200" dirty="0">
                <a:solidFill>
                  <a:schemeClr val="tx1"/>
                </a:solidFill>
              </a:rPr>
              <a:t> </a:t>
            </a:r>
            <a:r>
              <a:rPr lang="en-US" sz="3200" dirty="0">
                <a:solidFill>
                  <a:schemeClr val="tx1"/>
                </a:solidFill>
              </a:rPr>
              <a:t>(3)</a:t>
            </a:r>
            <a:endParaRPr lang="en-TH" sz="3200" dirty="0">
              <a:solidFill>
                <a:schemeClr val="tx1"/>
              </a:solidFill>
            </a:endParaRPr>
          </a:p>
        </p:txBody>
      </p:sp>
      <p:sp>
        <p:nvSpPr>
          <p:cNvPr id="13" name="Title 1">
            <a:extLst>
              <a:ext uri="{FF2B5EF4-FFF2-40B4-BE49-F238E27FC236}">
                <a16:creationId xmlns:a16="http://schemas.microsoft.com/office/drawing/2014/main" id="{714B2A3B-F09F-2548-B568-45958067B1A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Task2</a:t>
            </a:r>
            <a:endParaRPr lang="en-TH" sz="4000" dirty="0"/>
          </a:p>
        </p:txBody>
      </p:sp>
    </p:spTree>
    <p:extLst>
      <p:ext uri="{BB962C8B-B14F-4D97-AF65-F5344CB8AC3E}">
        <p14:creationId xmlns:p14="http://schemas.microsoft.com/office/powerpoint/2010/main" val="49195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45</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Task2</a:t>
            </a:r>
            <a:endParaRPr lang="en-TH" sz="4000" dirty="0"/>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211380" y="2060933"/>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File delimited “users”</a:t>
            </a:r>
          </a:p>
        </p:txBody>
      </p:sp>
      <p:pic>
        <p:nvPicPr>
          <p:cNvPr id="9" name="Picture 8">
            <a:extLst>
              <a:ext uri="{FF2B5EF4-FFF2-40B4-BE49-F238E27FC236}">
                <a16:creationId xmlns:a16="http://schemas.microsoft.com/office/drawing/2014/main" id="{5A6FB51E-B5D5-7149-AF72-689E422DFAA7}"/>
              </a:ext>
            </a:extLst>
          </p:cNvPr>
          <p:cNvPicPr>
            <a:picLocks noChangeAspect="1"/>
          </p:cNvPicPr>
          <p:nvPr/>
        </p:nvPicPr>
        <p:blipFill>
          <a:blip r:embed="rId3"/>
          <a:stretch>
            <a:fillRect/>
          </a:stretch>
        </p:blipFill>
        <p:spPr>
          <a:xfrm>
            <a:off x="7410450" y="1754848"/>
            <a:ext cx="3384550" cy="4218657"/>
          </a:xfrm>
          <a:prstGeom prst="rect">
            <a:avLst/>
          </a:prstGeom>
        </p:spPr>
      </p:pic>
      <p:sp>
        <p:nvSpPr>
          <p:cNvPr id="10" name="Frame 9">
            <a:extLst>
              <a:ext uri="{FF2B5EF4-FFF2-40B4-BE49-F238E27FC236}">
                <a16:creationId xmlns:a16="http://schemas.microsoft.com/office/drawing/2014/main" id="{715F8DD4-3B90-6D4D-BC6A-3864F75EACBB}"/>
              </a:ext>
            </a:extLst>
          </p:cNvPr>
          <p:cNvSpPr/>
          <p:nvPr/>
        </p:nvSpPr>
        <p:spPr>
          <a:xfrm>
            <a:off x="7997764" y="5651916"/>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883907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00E62788-6E6D-9344-AD40-CDD41176707B}"/>
              </a:ext>
            </a:extLst>
          </p:cNvPr>
          <p:cNvGrpSpPr/>
          <p:nvPr/>
        </p:nvGrpSpPr>
        <p:grpSpPr>
          <a:xfrm>
            <a:off x="3440359" y="825484"/>
            <a:ext cx="4956914" cy="6032516"/>
            <a:chOff x="4250986" y="848244"/>
            <a:chExt cx="4727252" cy="6032516"/>
          </a:xfrm>
        </p:grpSpPr>
        <p:sp>
          <p:nvSpPr>
            <p:cNvPr id="68" name="AutoShape 2" descr="Database icon | Free Download">
              <a:extLst>
                <a:ext uri="{FF2B5EF4-FFF2-40B4-BE49-F238E27FC236}">
                  <a16:creationId xmlns:a16="http://schemas.microsoft.com/office/drawing/2014/main" id="{351246B0-9731-1A4C-95EB-4047E1EA0436}"/>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9" name="Rounded Rectangle 68">
              <a:extLst>
                <a:ext uri="{FF2B5EF4-FFF2-40B4-BE49-F238E27FC236}">
                  <a16:creationId xmlns:a16="http://schemas.microsoft.com/office/drawing/2014/main" id="{AC20B29C-6128-914C-BDDA-76E49ADAAE9B}"/>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70" name="TextBox 69">
              <a:extLst>
                <a:ext uri="{FF2B5EF4-FFF2-40B4-BE49-F238E27FC236}">
                  <a16:creationId xmlns:a16="http://schemas.microsoft.com/office/drawing/2014/main" id="{D9EFF342-0756-3640-9491-8B67CA8F9486}"/>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1" name="Rounded Rectangle 70">
              <a:extLst>
                <a:ext uri="{FF2B5EF4-FFF2-40B4-BE49-F238E27FC236}">
                  <a16:creationId xmlns:a16="http://schemas.microsoft.com/office/drawing/2014/main" id="{4BFDA1B7-BEB5-3243-876A-0194609CD892}"/>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2" name="Rounded Rectangle 71">
              <a:extLst>
                <a:ext uri="{FF2B5EF4-FFF2-40B4-BE49-F238E27FC236}">
                  <a16:creationId xmlns:a16="http://schemas.microsoft.com/office/drawing/2014/main" id="{6D02D728-440B-F549-9583-C837BF9D01DD}"/>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3" name="Rounded Rectangle 72">
              <a:extLst>
                <a:ext uri="{FF2B5EF4-FFF2-40B4-BE49-F238E27FC236}">
                  <a16:creationId xmlns:a16="http://schemas.microsoft.com/office/drawing/2014/main" id="{4CBCDF77-9635-2B4B-B1EB-6B7181D813FC}"/>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74" name="TextBox 73">
              <a:extLst>
                <a:ext uri="{FF2B5EF4-FFF2-40B4-BE49-F238E27FC236}">
                  <a16:creationId xmlns:a16="http://schemas.microsoft.com/office/drawing/2014/main" id="{72150CE4-A256-714C-B5F6-2B202BE439A3}"/>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75" name="TextBox 74">
              <a:extLst>
                <a:ext uri="{FF2B5EF4-FFF2-40B4-BE49-F238E27FC236}">
                  <a16:creationId xmlns:a16="http://schemas.microsoft.com/office/drawing/2014/main" id="{08A5E453-00C0-1241-A001-DE3998F5158F}"/>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76" name="TextBox 75">
              <a:extLst>
                <a:ext uri="{FF2B5EF4-FFF2-40B4-BE49-F238E27FC236}">
                  <a16:creationId xmlns:a16="http://schemas.microsoft.com/office/drawing/2014/main" id="{C4F7BC9C-65A3-5149-85BF-181090DB1AED}"/>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grpSp>
        <p:nvGrpSpPr>
          <p:cNvPr id="5" name="Group 4">
            <a:extLst>
              <a:ext uri="{FF2B5EF4-FFF2-40B4-BE49-F238E27FC236}">
                <a16:creationId xmlns:a16="http://schemas.microsoft.com/office/drawing/2014/main" id="{62C778E3-2277-1244-ACBA-52C881EAD304}"/>
              </a:ext>
            </a:extLst>
          </p:cNvPr>
          <p:cNvGrpSpPr/>
          <p:nvPr/>
        </p:nvGrpSpPr>
        <p:grpSpPr>
          <a:xfrm>
            <a:off x="8541954" y="825483"/>
            <a:ext cx="3584495" cy="5952609"/>
            <a:chOff x="8541954" y="825483"/>
            <a:chExt cx="3584495" cy="5952609"/>
          </a:xfrm>
        </p:grpSpPr>
        <p:sp>
          <p:nvSpPr>
            <p:cNvPr id="83" name="Rounded Rectangle 82">
              <a:extLst>
                <a:ext uri="{FF2B5EF4-FFF2-40B4-BE49-F238E27FC236}">
                  <a16:creationId xmlns:a16="http://schemas.microsoft.com/office/drawing/2014/main" id="{68CDB648-D916-874F-8025-B1A604D72208}"/>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85" name="Rounded Rectangle 84">
              <a:extLst>
                <a:ext uri="{FF2B5EF4-FFF2-40B4-BE49-F238E27FC236}">
                  <a16:creationId xmlns:a16="http://schemas.microsoft.com/office/drawing/2014/main" id="{F87B6C67-3ECD-7944-A3B9-FF615E70C8B0}"/>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86" name="Rounded Rectangle 85">
              <a:extLst>
                <a:ext uri="{FF2B5EF4-FFF2-40B4-BE49-F238E27FC236}">
                  <a16:creationId xmlns:a16="http://schemas.microsoft.com/office/drawing/2014/main" id="{91C077DD-4CCC-1045-83CF-70333288315D}"/>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87" name="Rounded Rectangle 86">
              <a:extLst>
                <a:ext uri="{FF2B5EF4-FFF2-40B4-BE49-F238E27FC236}">
                  <a16:creationId xmlns:a16="http://schemas.microsoft.com/office/drawing/2014/main" id="{AD35916C-EA82-924E-AC36-C0710E71A458}"/>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88" name="Rounded Rectangle 87">
              <a:extLst>
                <a:ext uri="{FF2B5EF4-FFF2-40B4-BE49-F238E27FC236}">
                  <a16:creationId xmlns:a16="http://schemas.microsoft.com/office/drawing/2014/main" id="{84B6F242-2F26-6E44-98CC-1E212E5653F2}"/>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89" name="Rounded Rectangle 88">
              <a:extLst>
                <a:ext uri="{FF2B5EF4-FFF2-40B4-BE49-F238E27FC236}">
                  <a16:creationId xmlns:a16="http://schemas.microsoft.com/office/drawing/2014/main" id="{F22F7517-4848-3F41-8C10-1E5FC7CBDB73}"/>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46</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84" name="TextBox 83">
            <a:extLst>
              <a:ext uri="{FF2B5EF4-FFF2-40B4-BE49-F238E27FC236}">
                <a16:creationId xmlns:a16="http://schemas.microsoft.com/office/drawing/2014/main" id="{A0BEA5F7-6B64-7947-8587-00A8563B29DF}"/>
              </a:ext>
            </a:extLst>
          </p:cNvPr>
          <p:cNvSpPr txBox="1"/>
          <p:nvPr/>
        </p:nvSpPr>
        <p:spPr>
          <a:xfrm>
            <a:off x="9832012" y="825151"/>
            <a:ext cx="1041247" cy="461665"/>
          </a:xfrm>
          <a:prstGeom prst="rect">
            <a:avLst/>
          </a:prstGeom>
          <a:noFill/>
        </p:spPr>
        <p:txBody>
          <a:bodyPr wrap="none" rtlCol="0">
            <a:spAutoFit/>
          </a:bodyPr>
          <a:lstStyle/>
          <a:p>
            <a:r>
              <a:rPr lang="en-TH" sz="2400" b="1" dirty="0"/>
              <a:t>Talend</a:t>
            </a:r>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11698" y="2604622"/>
            <a:ext cx="3419124" cy="747417"/>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6" name="Frame 65">
            <a:extLst>
              <a:ext uri="{FF2B5EF4-FFF2-40B4-BE49-F238E27FC236}">
                <a16:creationId xmlns:a16="http://schemas.microsoft.com/office/drawing/2014/main" id="{8EDC0A05-479A-5E4C-B47C-2E9B35E346E9}"/>
              </a:ext>
            </a:extLst>
          </p:cNvPr>
          <p:cNvSpPr/>
          <p:nvPr/>
        </p:nvSpPr>
        <p:spPr>
          <a:xfrm>
            <a:off x="8635514" y="3313741"/>
            <a:ext cx="3397374" cy="1595599"/>
          </a:xfrm>
          <a:prstGeom prst="frame">
            <a:avLst>
              <a:gd name="adj1" fmla="val 46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89023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Task3 for </a:t>
            </a:r>
            <a:r>
              <a:rPr lang="en-TH" sz="4000" b="1" dirty="0">
                <a:solidFill>
                  <a:schemeClr val="tx1"/>
                </a:solidFill>
                <a:highlight>
                  <a:srgbClr val="FFFF00"/>
                </a:highlight>
              </a:rPr>
              <a:t>step 3</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19" name="Rounded Rectangle 18">
            <a:extLst>
              <a:ext uri="{FF2B5EF4-FFF2-40B4-BE49-F238E27FC236}">
                <a16:creationId xmlns:a16="http://schemas.microsoft.com/office/drawing/2014/main" id="{8E821100-46C2-864E-8515-3D0BEA37C917}"/>
              </a:ext>
            </a:extLst>
          </p:cNvPr>
          <p:cNvSpPr/>
          <p:nvPr/>
        </p:nvSpPr>
        <p:spPr>
          <a:xfrm>
            <a:off x="571500" y="2224287"/>
            <a:ext cx="10572750" cy="4044645"/>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1" name="Content Placeholder 2">
            <a:extLst>
              <a:ext uri="{FF2B5EF4-FFF2-40B4-BE49-F238E27FC236}">
                <a16:creationId xmlns:a16="http://schemas.microsoft.com/office/drawing/2014/main" id="{F8AC316B-3905-F747-91F1-5A3B5464959F}"/>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Step3</a:t>
            </a:r>
            <a:r>
              <a:rPr lang="en-US" sz="2400" dirty="0"/>
              <a:t>: </a:t>
            </a:r>
            <a:r>
              <a:rPr lang="en-US" sz="2400" dirty="0">
                <a:solidFill>
                  <a:schemeClr val="tx1"/>
                </a:solidFill>
              </a:rPr>
              <a:t>get movie rating by users from MongoDB </a:t>
            </a:r>
            <a:endParaRPr lang="en-US" sz="2400" dirty="0"/>
          </a:p>
        </p:txBody>
      </p:sp>
      <p:cxnSp>
        <p:nvCxnSpPr>
          <p:cNvPr id="22" name="Straight Connector 21">
            <a:extLst>
              <a:ext uri="{FF2B5EF4-FFF2-40B4-BE49-F238E27FC236}">
                <a16:creationId xmlns:a16="http://schemas.microsoft.com/office/drawing/2014/main" id="{047FDFCA-2347-F144-905C-749634BF4F7D}"/>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1047750" y="3063825"/>
            <a:ext cx="9945832" cy="2918911"/>
          </a:xfrm>
        </p:spPr>
        <p:txBody>
          <a:bodyPr>
            <a:normAutofit/>
          </a:bodyPr>
          <a:lstStyle/>
          <a:p>
            <a:pPr marL="0" indent="0">
              <a:buNone/>
            </a:pPr>
            <a:r>
              <a:rPr lang="en-US" sz="2400" b="1" dirty="0">
                <a:solidFill>
                  <a:schemeClr val="tx1"/>
                </a:solidFill>
              </a:rPr>
              <a:t>Task3:</a:t>
            </a:r>
          </a:p>
          <a:p>
            <a:r>
              <a:rPr lang="en-TH" sz="2400" dirty="0">
                <a:solidFill>
                  <a:schemeClr val="tx1"/>
                </a:solidFill>
              </a:rPr>
              <a:t>- Export data from MongoDB to JSON file</a:t>
            </a:r>
          </a:p>
          <a:p>
            <a:r>
              <a:rPr lang="en-US" sz="2400" dirty="0">
                <a:solidFill>
                  <a:schemeClr val="tx1"/>
                </a:solidFill>
              </a:rPr>
              <a:t>- Convert Json to CSV file</a:t>
            </a:r>
            <a:br>
              <a:rPr lang="en-US" sz="2400" dirty="0">
                <a:solidFill>
                  <a:schemeClr val="tx1"/>
                </a:solidFill>
              </a:rPr>
            </a:br>
            <a:r>
              <a:rPr lang="en-US" sz="2400" dirty="0">
                <a:solidFill>
                  <a:schemeClr val="tx1"/>
                </a:solidFill>
              </a:rPr>
              <a:t>   </a:t>
            </a:r>
            <a:r>
              <a:rPr lang="en-TH" sz="2400" dirty="0">
                <a:solidFill>
                  <a:schemeClr val="tx1"/>
                </a:solidFill>
              </a:rPr>
              <a:t>3.1 Create Metadata for movie rating (Json)</a:t>
            </a:r>
            <a:br>
              <a:rPr lang="en-TH" sz="2400" dirty="0">
                <a:solidFill>
                  <a:schemeClr val="tx1"/>
                </a:solidFill>
              </a:rPr>
            </a:br>
            <a:r>
              <a:rPr lang="en-TH" sz="2400" dirty="0">
                <a:solidFill>
                  <a:schemeClr val="tx1"/>
                </a:solidFill>
              </a:rPr>
              <a:t>   3.2 Create  T</a:t>
            </a:r>
            <a:r>
              <a:rPr lang="en-US" sz="2400" dirty="0">
                <a:solidFill>
                  <a:schemeClr val="tx1"/>
                </a:solidFill>
              </a:rPr>
              <a:t>J</a:t>
            </a:r>
            <a:r>
              <a:rPr lang="en-TH" sz="2400" dirty="0">
                <a:solidFill>
                  <a:schemeClr val="tx1"/>
                </a:solidFill>
              </a:rPr>
              <a:t>ob#</a:t>
            </a:r>
            <a:r>
              <a:rPr lang="en-US" sz="2400" dirty="0">
                <a:solidFill>
                  <a:schemeClr val="tx1"/>
                </a:solidFill>
              </a:rPr>
              <a:t>2</a:t>
            </a:r>
            <a:br>
              <a:rPr lang="en-US" sz="2400" dirty="0">
                <a:solidFill>
                  <a:schemeClr val="tx1"/>
                </a:solidFill>
              </a:rPr>
            </a:br>
            <a:r>
              <a:rPr lang="en-US" sz="2400" dirty="0">
                <a:solidFill>
                  <a:schemeClr val="tx1"/>
                </a:solidFill>
              </a:rPr>
              <a:t>   3.3 </a:t>
            </a:r>
            <a:r>
              <a:rPr lang="en-TH" sz="2400" dirty="0">
                <a:solidFill>
                  <a:schemeClr val="tx1"/>
                </a:solidFill>
              </a:rPr>
              <a:t>Create Metadata for movie rating (File Delimited)</a:t>
            </a:r>
          </a:p>
          <a:p>
            <a:endParaRPr lang="en-TH" sz="2400" dirty="0">
              <a:solidFill>
                <a:schemeClr val="tx1"/>
              </a:solidFill>
            </a:endParaRPr>
          </a:p>
          <a:p>
            <a:endParaRPr lang="en-US" sz="2400" dirty="0"/>
          </a:p>
        </p:txBody>
      </p:sp>
      <p:grpSp>
        <p:nvGrpSpPr>
          <p:cNvPr id="5" name="Group 4">
            <a:extLst>
              <a:ext uri="{FF2B5EF4-FFF2-40B4-BE49-F238E27FC236}">
                <a16:creationId xmlns:a16="http://schemas.microsoft.com/office/drawing/2014/main" id="{7A59C7DA-A359-F34E-B80E-A7613B67C55F}"/>
              </a:ext>
            </a:extLst>
          </p:cNvPr>
          <p:cNvGrpSpPr/>
          <p:nvPr/>
        </p:nvGrpSpPr>
        <p:grpSpPr>
          <a:xfrm>
            <a:off x="8450147" y="254908"/>
            <a:ext cx="2803390" cy="1563237"/>
            <a:chOff x="8450147" y="254908"/>
            <a:chExt cx="2803390" cy="1563237"/>
          </a:xfrm>
        </p:grpSpPr>
        <p:sp>
          <p:nvSpPr>
            <p:cNvPr id="13" name="Rounded Rectangle 12">
              <a:extLst>
                <a:ext uri="{FF2B5EF4-FFF2-40B4-BE49-F238E27FC236}">
                  <a16:creationId xmlns:a16="http://schemas.microsoft.com/office/drawing/2014/main" id="{F9C5315B-72A1-E34B-9681-3C39451AAD76}"/>
                </a:ext>
              </a:extLst>
            </p:cNvPr>
            <p:cNvSpPr/>
            <p:nvPr/>
          </p:nvSpPr>
          <p:spPr>
            <a:xfrm>
              <a:off x="8459443" y="589068"/>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4" name="TextBox 13">
              <a:extLst>
                <a:ext uri="{FF2B5EF4-FFF2-40B4-BE49-F238E27FC236}">
                  <a16:creationId xmlns:a16="http://schemas.microsoft.com/office/drawing/2014/main" id="{E22869DA-7FF3-334C-BBC8-A558172F2EDD}"/>
                </a:ext>
              </a:extLst>
            </p:cNvPr>
            <p:cNvSpPr txBox="1"/>
            <p:nvPr/>
          </p:nvSpPr>
          <p:spPr>
            <a:xfrm>
              <a:off x="8450147" y="254908"/>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15" name="Picture 8" descr="Mongodb Icon of Flat style - Available in SVG, PNG, EPS, AI &amp; Icon fonts">
              <a:extLst>
                <a:ext uri="{FF2B5EF4-FFF2-40B4-BE49-F238E27FC236}">
                  <a16:creationId xmlns:a16="http://schemas.microsoft.com/office/drawing/2014/main" id="{E2526C03-27FD-8C42-AA0B-91FB86D8A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22" b="25070"/>
            <a:stretch/>
          </p:blipFill>
          <p:spPr bwMode="auto">
            <a:xfrm>
              <a:off x="8517799" y="745492"/>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Json file - Free interface icons">
              <a:extLst>
                <a:ext uri="{FF2B5EF4-FFF2-40B4-BE49-F238E27FC236}">
                  <a16:creationId xmlns:a16="http://schemas.microsoft.com/office/drawing/2014/main" id="{D58F06A5-483F-DA49-89A7-CC5C2AE37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058" y="754847"/>
              <a:ext cx="633081" cy="63308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F07CADE-BB20-6F4D-B28D-5C3E467820D9}"/>
                </a:ext>
              </a:extLst>
            </p:cNvPr>
            <p:cNvSpPr/>
            <p:nvPr/>
          </p:nvSpPr>
          <p:spPr>
            <a:xfrm>
              <a:off x="9800084" y="681335"/>
              <a:ext cx="870623" cy="461665"/>
            </a:xfrm>
            <a:prstGeom prst="rect">
              <a:avLst/>
            </a:prstGeom>
          </p:spPr>
          <p:txBody>
            <a:bodyPr wrap="square">
              <a:spAutoFit/>
            </a:bodyPr>
            <a:lstStyle/>
            <a:p>
              <a:pPr algn="ctr"/>
              <a:r>
                <a:rPr lang="en-US" sz="1200" dirty="0"/>
                <a:t>Export to json</a:t>
              </a:r>
              <a:endParaRPr lang="en-TH" sz="1200" dirty="0"/>
            </a:p>
          </p:txBody>
        </p:sp>
        <p:sp>
          <p:nvSpPr>
            <p:cNvPr id="18" name="TextBox 17">
              <a:extLst>
                <a:ext uri="{FF2B5EF4-FFF2-40B4-BE49-F238E27FC236}">
                  <a16:creationId xmlns:a16="http://schemas.microsoft.com/office/drawing/2014/main" id="{9D24D559-584A-4E4A-89EC-910A12800228}"/>
                </a:ext>
              </a:extLst>
            </p:cNvPr>
            <p:cNvSpPr txBox="1"/>
            <p:nvPr/>
          </p:nvSpPr>
          <p:spPr>
            <a:xfrm>
              <a:off x="9393151" y="1479591"/>
              <a:ext cx="1034257" cy="338554"/>
            </a:xfrm>
            <a:prstGeom prst="rect">
              <a:avLst/>
            </a:prstGeom>
            <a:noFill/>
          </p:spPr>
          <p:txBody>
            <a:bodyPr wrap="none" rtlCol="0">
              <a:spAutoFit/>
            </a:bodyPr>
            <a:lstStyle/>
            <a:p>
              <a:r>
                <a:rPr lang="en-US" sz="1600" dirty="0"/>
                <a:t>MongoDB</a:t>
              </a:r>
              <a:endParaRPr lang="en-TH" sz="1600" dirty="0"/>
            </a:p>
          </p:txBody>
        </p:sp>
        <p:cxnSp>
          <p:nvCxnSpPr>
            <p:cNvPr id="20" name="Straight Arrow Connector 19">
              <a:extLst>
                <a:ext uri="{FF2B5EF4-FFF2-40B4-BE49-F238E27FC236}">
                  <a16:creationId xmlns:a16="http://schemas.microsoft.com/office/drawing/2014/main" id="{1832F94A-E053-E643-9B7B-5B35C0B7378B}"/>
                </a:ext>
              </a:extLst>
            </p:cNvPr>
            <p:cNvCxnSpPr>
              <a:cxnSpLocks/>
            </p:cNvCxnSpPr>
            <p:nvPr/>
          </p:nvCxnSpPr>
          <p:spPr>
            <a:xfrm>
              <a:off x="9955733" y="1071284"/>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7" name="Left Arrow Callout 6">
            <a:extLst>
              <a:ext uri="{FF2B5EF4-FFF2-40B4-BE49-F238E27FC236}">
                <a16:creationId xmlns:a16="http://schemas.microsoft.com/office/drawing/2014/main" id="{6097C54D-46D4-9B48-B3CD-52E34B3A5C48}"/>
              </a:ext>
            </a:extLst>
          </p:cNvPr>
          <p:cNvSpPr/>
          <p:nvPr/>
        </p:nvSpPr>
        <p:spPr>
          <a:xfrm>
            <a:off x="6886803" y="3815361"/>
            <a:ext cx="2635624" cy="487306"/>
          </a:xfrm>
          <a:prstGeom prst="leftArrowCallout">
            <a:avLst>
              <a:gd name="adj1" fmla="val 25000"/>
              <a:gd name="adj2" fmla="val 25000"/>
              <a:gd name="adj3" fmla="val 25000"/>
              <a:gd name="adj4" fmla="val 85385"/>
            </a:avLst>
          </a:prstGeom>
          <a:solidFill>
            <a:srgbClr val="77C56D"/>
          </a:solidFill>
          <a:ln>
            <a:solidFill>
              <a:srgbClr val="37AB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Atlas MongoDB</a:t>
            </a:r>
          </a:p>
        </p:txBody>
      </p:sp>
      <p:sp>
        <p:nvSpPr>
          <p:cNvPr id="27" name="Left Arrow Callout 26">
            <a:extLst>
              <a:ext uri="{FF2B5EF4-FFF2-40B4-BE49-F238E27FC236}">
                <a16:creationId xmlns:a16="http://schemas.microsoft.com/office/drawing/2014/main" id="{96B1110A-E6EE-1448-B35D-A151E37B2AD4}"/>
              </a:ext>
            </a:extLst>
          </p:cNvPr>
          <p:cNvSpPr/>
          <p:nvPr/>
        </p:nvSpPr>
        <p:spPr>
          <a:xfrm>
            <a:off x="8747963" y="5018135"/>
            <a:ext cx="2245619" cy="487306"/>
          </a:xfrm>
          <a:prstGeom prst="leftArrowCallout">
            <a:avLst>
              <a:gd name="adj1" fmla="val 25000"/>
              <a:gd name="adj2" fmla="val 25000"/>
              <a:gd name="adj3" fmla="val 25000"/>
              <a:gd name="adj4" fmla="val 85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Talend</a:t>
            </a:r>
          </a:p>
        </p:txBody>
      </p:sp>
      <p:sp>
        <p:nvSpPr>
          <p:cNvPr id="9" name="Right Brace 8">
            <a:extLst>
              <a:ext uri="{FF2B5EF4-FFF2-40B4-BE49-F238E27FC236}">
                <a16:creationId xmlns:a16="http://schemas.microsoft.com/office/drawing/2014/main" id="{1EF8B943-8F9B-B047-85EB-77D27CE71E1C}"/>
              </a:ext>
            </a:extLst>
          </p:cNvPr>
          <p:cNvSpPr/>
          <p:nvPr/>
        </p:nvSpPr>
        <p:spPr>
          <a:xfrm>
            <a:off x="8263150" y="4891282"/>
            <a:ext cx="392586" cy="83863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p>
        </p:txBody>
      </p:sp>
    </p:spTree>
    <p:extLst>
      <p:ext uri="{BB962C8B-B14F-4D97-AF65-F5344CB8AC3E}">
        <p14:creationId xmlns:p14="http://schemas.microsoft.com/office/powerpoint/2010/main" val="3417624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90BEDF-DB4C-D44C-BEB3-39A65E81AA2E}"/>
              </a:ext>
            </a:extLst>
          </p:cNvPr>
          <p:cNvSpPr>
            <a:spLocks noGrp="1"/>
          </p:cNvSpPr>
          <p:nvPr>
            <p:ph type="sldNum" sz="quarter" idx="12"/>
          </p:nvPr>
        </p:nvSpPr>
        <p:spPr/>
        <p:txBody>
          <a:bodyPr/>
          <a:lstStyle/>
          <a:p>
            <a:fld id="{3A98EE3D-8CD1-4C3F-BD1C-C98C9596463C}" type="slidenum">
              <a:rPr lang="en-US" smtClean="0"/>
              <a:t>48</a:t>
            </a:fld>
            <a:endParaRPr lang="en-US" dirty="0"/>
          </a:p>
        </p:txBody>
      </p:sp>
      <p:sp>
        <p:nvSpPr>
          <p:cNvPr id="8" name="Rectangle 7">
            <a:extLst>
              <a:ext uri="{FF2B5EF4-FFF2-40B4-BE49-F238E27FC236}">
                <a16:creationId xmlns:a16="http://schemas.microsoft.com/office/drawing/2014/main" id="{23F4296D-D9F8-8C44-90B2-A55D80107918}"/>
              </a:ext>
            </a:extLst>
          </p:cNvPr>
          <p:cNvSpPr/>
          <p:nvPr/>
        </p:nvSpPr>
        <p:spPr>
          <a:xfrm>
            <a:off x="3520935" y="6488668"/>
            <a:ext cx="3676840" cy="369332"/>
          </a:xfrm>
          <a:prstGeom prst="rect">
            <a:avLst/>
          </a:prstGeom>
        </p:spPr>
        <p:txBody>
          <a:bodyPr wrap="none">
            <a:spAutoFit/>
          </a:bodyPr>
          <a:lstStyle/>
          <a:p>
            <a:r>
              <a:rPr lang="en-US" dirty="0">
                <a:solidFill>
                  <a:schemeClr val="bg1"/>
                </a:solidFill>
              </a:rPr>
              <a:t>movie </a:t>
            </a:r>
            <a:r>
              <a:rPr lang="en-TH" dirty="0">
                <a:solidFill>
                  <a:schemeClr val="bg1"/>
                </a:solidFill>
              </a:rPr>
              <a:t>rating collection in MongoDB</a:t>
            </a:r>
          </a:p>
        </p:txBody>
      </p:sp>
      <p:sp>
        <p:nvSpPr>
          <p:cNvPr id="11" name="Title 1">
            <a:extLst>
              <a:ext uri="{FF2B5EF4-FFF2-40B4-BE49-F238E27FC236}">
                <a16:creationId xmlns:a16="http://schemas.microsoft.com/office/drawing/2014/main" id="{0DA8CD34-7B1F-684B-BEE5-BC842700C92A}"/>
              </a:ext>
            </a:extLst>
          </p:cNvPr>
          <p:cNvSpPr txBox="1">
            <a:spLocks/>
          </p:cNvSpPr>
          <p:nvPr/>
        </p:nvSpPr>
        <p:spPr>
          <a:xfrm>
            <a:off x="723606" y="64454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Export data from MongoDB to JSON file</a:t>
            </a:r>
          </a:p>
        </p:txBody>
      </p:sp>
      <p:sp>
        <p:nvSpPr>
          <p:cNvPr id="12" name="Title 1">
            <a:extLst>
              <a:ext uri="{FF2B5EF4-FFF2-40B4-BE49-F238E27FC236}">
                <a16:creationId xmlns:a16="http://schemas.microsoft.com/office/drawing/2014/main" id="{8E1D4B9B-1F79-194C-BE89-11FE8F40E086}"/>
              </a:ext>
            </a:extLst>
          </p:cNvPr>
          <p:cNvSpPr txBox="1">
            <a:spLocks/>
          </p:cNvSpPr>
          <p:nvPr/>
        </p:nvSpPr>
        <p:spPr>
          <a:xfrm>
            <a:off x="723606" y="134238"/>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
        <p:nvSpPr>
          <p:cNvPr id="13" name="Left Arrow Callout 12">
            <a:extLst>
              <a:ext uri="{FF2B5EF4-FFF2-40B4-BE49-F238E27FC236}">
                <a16:creationId xmlns:a16="http://schemas.microsoft.com/office/drawing/2014/main" id="{B82B77CA-72C6-3D4D-93C6-AF78BCFB4436}"/>
              </a:ext>
            </a:extLst>
          </p:cNvPr>
          <p:cNvSpPr/>
          <p:nvPr/>
        </p:nvSpPr>
        <p:spPr>
          <a:xfrm>
            <a:off x="7653292" y="3286001"/>
            <a:ext cx="2666839" cy="1003419"/>
          </a:xfrm>
          <a:prstGeom prst="leftArrowCallout">
            <a:avLst>
              <a:gd name="adj1" fmla="val 25000"/>
              <a:gd name="adj2" fmla="val 25000"/>
              <a:gd name="adj3" fmla="val 25000"/>
              <a:gd name="adj4" fmla="val 85385"/>
            </a:avLst>
          </a:prstGeom>
          <a:solidFill>
            <a:srgbClr val="77C56D"/>
          </a:solidFill>
          <a:ln>
            <a:solidFill>
              <a:srgbClr val="37AB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Atlas MongoDB</a:t>
            </a:r>
          </a:p>
        </p:txBody>
      </p:sp>
      <p:pic>
        <p:nvPicPr>
          <p:cNvPr id="5" name="Picture 4">
            <a:extLst>
              <a:ext uri="{FF2B5EF4-FFF2-40B4-BE49-F238E27FC236}">
                <a16:creationId xmlns:a16="http://schemas.microsoft.com/office/drawing/2014/main" id="{AC7E3CD6-4A4B-DF40-AD1B-7619870FF5B4}"/>
              </a:ext>
            </a:extLst>
          </p:cNvPr>
          <p:cNvPicPr>
            <a:picLocks noChangeAspect="1"/>
          </p:cNvPicPr>
          <p:nvPr/>
        </p:nvPicPr>
        <p:blipFill>
          <a:blip r:embed="rId3"/>
          <a:stretch>
            <a:fillRect/>
          </a:stretch>
        </p:blipFill>
        <p:spPr>
          <a:xfrm>
            <a:off x="3065417" y="1551716"/>
            <a:ext cx="4587875" cy="4936952"/>
          </a:xfrm>
          <a:prstGeom prst="rect">
            <a:avLst/>
          </a:prstGeom>
        </p:spPr>
      </p:pic>
    </p:spTree>
    <p:extLst>
      <p:ext uri="{BB962C8B-B14F-4D97-AF65-F5344CB8AC3E}">
        <p14:creationId xmlns:p14="http://schemas.microsoft.com/office/powerpoint/2010/main" val="723166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2B555-E52A-2D46-B91D-A188D08BD665}"/>
              </a:ext>
            </a:extLst>
          </p:cNvPr>
          <p:cNvSpPr>
            <a:spLocks noGrp="1"/>
          </p:cNvSpPr>
          <p:nvPr>
            <p:ph idx="1"/>
          </p:nvPr>
        </p:nvSpPr>
        <p:spPr>
          <a:xfrm>
            <a:off x="699492" y="1961240"/>
            <a:ext cx="11074100" cy="3404136"/>
          </a:xfrm>
        </p:spPr>
        <p:txBody>
          <a:bodyPr>
            <a:normAutofit/>
          </a:bodyPr>
          <a:lstStyle/>
          <a:p>
            <a:pPr>
              <a:buFont typeface="Wingdings" pitchFamily="2" charset="2"/>
              <a:buChar char="Ø"/>
            </a:pPr>
            <a:r>
              <a:rPr lang="en-TH" sz="2400" dirty="0">
                <a:solidFill>
                  <a:schemeClr val="tx1"/>
                </a:solidFill>
              </a:rPr>
              <a:t>  Export Data from MongoDB to JSONArray via Terminal</a:t>
            </a:r>
          </a:p>
          <a:p>
            <a:pPr marL="457200" indent="-457200">
              <a:buFont typeface="+mj-lt"/>
              <a:buAutoNum type="arabicPeriod"/>
            </a:pPr>
            <a:endParaRPr lang="en-TH" dirty="0"/>
          </a:p>
          <a:p>
            <a:pPr marL="457200" indent="-457200">
              <a:buFont typeface="+mj-lt"/>
              <a:buAutoNum type="arabicPeriod"/>
            </a:pPr>
            <a:endParaRPr lang="en-TH" dirty="0"/>
          </a:p>
          <a:p>
            <a:pPr marL="0" indent="0">
              <a:buNone/>
            </a:pPr>
            <a:endParaRPr lang="en-TH" sz="2400" dirty="0"/>
          </a:p>
          <a:p>
            <a:pPr>
              <a:buFont typeface="Wingdings" pitchFamily="2" charset="2"/>
              <a:buChar char="Ø"/>
            </a:pPr>
            <a:r>
              <a:rPr lang="en-US" sz="2400" dirty="0">
                <a:solidFill>
                  <a:schemeClr val="tx1"/>
                </a:solidFill>
              </a:rPr>
              <a:t> Export</a:t>
            </a:r>
            <a:r>
              <a:rPr lang="th-TH" sz="2400" dirty="0">
                <a:solidFill>
                  <a:schemeClr val="tx1"/>
                </a:solidFill>
              </a:rPr>
              <a:t> </a:t>
            </a:r>
            <a:r>
              <a:rPr lang="en-TH" sz="2400" dirty="0">
                <a:solidFill>
                  <a:schemeClr val="tx1"/>
                </a:solidFill>
              </a:rPr>
              <a:t>Data from MongoDB to JSONArray via </a:t>
            </a:r>
            <a:r>
              <a:rPr lang="en-US" sz="2400" dirty="0" err="1">
                <a:solidFill>
                  <a:schemeClr val="tx1"/>
                </a:solidFill>
              </a:rPr>
              <a:t>MongoCo</a:t>
            </a:r>
            <a:r>
              <a:rPr lang="en-US" sz="2400" dirty="0" err="1"/>
              <a:t>mpass</a:t>
            </a:r>
            <a:endParaRPr lang="en-US" sz="2400" dirty="0"/>
          </a:p>
          <a:p>
            <a:pPr marL="0" indent="0">
              <a:buNone/>
            </a:pPr>
            <a:r>
              <a:rPr lang="en-US" sz="2400" dirty="0"/>
              <a:t>URL: </a:t>
            </a:r>
            <a:r>
              <a:rPr lang="en-US" sz="2400" dirty="0">
                <a:hlinkClick r:id="rId3"/>
              </a:rPr>
              <a:t>https://youtu.be/L6usQ1KbSRs</a:t>
            </a:r>
            <a:endParaRPr lang="en-US" sz="2400" dirty="0"/>
          </a:p>
          <a:p>
            <a:pPr marL="0" indent="0">
              <a:buNone/>
            </a:pPr>
            <a:endParaRPr lang="en-TH" sz="2400" dirty="0"/>
          </a:p>
          <a:p>
            <a:pPr marL="292608" lvl="1" indent="0">
              <a:buNone/>
            </a:pPr>
            <a:endParaRPr lang="en-TH" sz="2200" dirty="0"/>
          </a:p>
        </p:txBody>
      </p:sp>
      <p:sp>
        <p:nvSpPr>
          <p:cNvPr id="4" name="Slide Number Placeholder 3">
            <a:extLst>
              <a:ext uri="{FF2B5EF4-FFF2-40B4-BE49-F238E27FC236}">
                <a16:creationId xmlns:a16="http://schemas.microsoft.com/office/drawing/2014/main" id="{A2D621E3-F6AD-4F42-A5B7-FEE466DC18E3}"/>
              </a:ext>
            </a:extLst>
          </p:cNvPr>
          <p:cNvSpPr>
            <a:spLocks noGrp="1"/>
          </p:cNvSpPr>
          <p:nvPr>
            <p:ph type="sldNum" sz="quarter" idx="12"/>
          </p:nvPr>
        </p:nvSpPr>
        <p:spPr/>
        <p:txBody>
          <a:bodyPr/>
          <a:lstStyle/>
          <a:p>
            <a:fld id="{3A98EE3D-8CD1-4C3F-BD1C-C98C9596463C}" type="slidenum">
              <a:rPr lang="en-US" smtClean="0"/>
              <a:t>49</a:t>
            </a:fld>
            <a:endParaRPr lang="en-US" dirty="0"/>
          </a:p>
        </p:txBody>
      </p:sp>
      <p:sp>
        <p:nvSpPr>
          <p:cNvPr id="7" name="TextBox 6">
            <a:extLst>
              <a:ext uri="{FF2B5EF4-FFF2-40B4-BE49-F238E27FC236}">
                <a16:creationId xmlns:a16="http://schemas.microsoft.com/office/drawing/2014/main" id="{51198BD4-1570-E048-B82E-71FEEB0B8905}"/>
              </a:ext>
            </a:extLst>
          </p:cNvPr>
          <p:cNvSpPr txBox="1"/>
          <p:nvPr/>
        </p:nvSpPr>
        <p:spPr>
          <a:xfrm>
            <a:off x="699491" y="6430509"/>
            <a:ext cx="7919091" cy="369332"/>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docs.mongodb.com</a:t>
            </a:r>
            <a:r>
              <a:rPr lang="en-US" dirty="0">
                <a:solidFill>
                  <a:schemeClr val="bg1"/>
                </a:solidFill>
              </a:rPr>
              <a:t>/manual/reference/program/</a:t>
            </a:r>
            <a:r>
              <a:rPr lang="en-US" dirty="0" err="1">
                <a:solidFill>
                  <a:schemeClr val="bg1"/>
                </a:solidFill>
              </a:rPr>
              <a:t>mongoexport</a:t>
            </a:r>
            <a:r>
              <a:rPr lang="en-US" dirty="0">
                <a:solidFill>
                  <a:schemeClr val="bg1"/>
                </a:solidFill>
              </a:rPr>
              <a:t>/</a:t>
            </a:r>
            <a:endParaRPr lang="en-TH" dirty="0">
              <a:solidFill>
                <a:schemeClr val="bg1"/>
              </a:solidFill>
            </a:endParaRPr>
          </a:p>
        </p:txBody>
      </p:sp>
      <p:grpSp>
        <p:nvGrpSpPr>
          <p:cNvPr id="10" name="Group 9">
            <a:extLst>
              <a:ext uri="{FF2B5EF4-FFF2-40B4-BE49-F238E27FC236}">
                <a16:creationId xmlns:a16="http://schemas.microsoft.com/office/drawing/2014/main" id="{69DCD4F9-C5EA-F747-905E-0643543DDAA3}"/>
              </a:ext>
            </a:extLst>
          </p:cNvPr>
          <p:cNvGrpSpPr/>
          <p:nvPr/>
        </p:nvGrpSpPr>
        <p:grpSpPr>
          <a:xfrm>
            <a:off x="1036320" y="2564764"/>
            <a:ext cx="10456188" cy="1434549"/>
            <a:chOff x="1097280" y="2565951"/>
            <a:chExt cx="10456188" cy="1434549"/>
          </a:xfrm>
        </p:grpSpPr>
        <p:sp>
          <p:nvSpPr>
            <p:cNvPr id="5" name="Rounded Rectangle 4">
              <a:extLst>
                <a:ext uri="{FF2B5EF4-FFF2-40B4-BE49-F238E27FC236}">
                  <a16:creationId xmlns:a16="http://schemas.microsoft.com/office/drawing/2014/main" id="{2D8EE019-F0B0-1746-BB20-D5EBAFB584CE}"/>
                </a:ext>
              </a:extLst>
            </p:cNvPr>
            <p:cNvSpPr/>
            <p:nvPr/>
          </p:nvSpPr>
          <p:spPr>
            <a:xfrm>
              <a:off x="1097280" y="2565951"/>
              <a:ext cx="10395228" cy="1434549"/>
            </a:xfrm>
            <a:prstGeom prst="round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H" sz="2000" dirty="0"/>
            </a:p>
          </p:txBody>
        </p:sp>
        <p:sp>
          <p:nvSpPr>
            <p:cNvPr id="9" name="TextBox 8">
              <a:extLst>
                <a:ext uri="{FF2B5EF4-FFF2-40B4-BE49-F238E27FC236}">
                  <a16:creationId xmlns:a16="http://schemas.microsoft.com/office/drawing/2014/main" id="{0BF06345-8D43-DC40-AF04-97A4525698EA}"/>
                </a:ext>
              </a:extLst>
            </p:cNvPr>
            <p:cNvSpPr txBox="1"/>
            <p:nvPr/>
          </p:nvSpPr>
          <p:spPr>
            <a:xfrm>
              <a:off x="1270452" y="2760987"/>
              <a:ext cx="10283016" cy="984885"/>
            </a:xfrm>
            <a:prstGeom prst="rect">
              <a:avLst/>
            </a:prstGeom>
            <a:noFill/>
          </p:spPr>
          <p:txBody>
            <a:bodyPr wrap="square" rtlCol="0">
              <a:spAutoFit/>
            </a:bodyPr>
            <a:lstStyle/>
            <a:p>
              <a:r>
                <a:rPr lang="en-US" b="1" u="sng" dirty="0"/>
                <a:t>Example</a:t>
              </a:r>
              <a:r>
                <a:rPr lang="en-US" dirty="0"/>
                <a:t>: </a:t>
              </a:r>
              <a:br>
                <a:rPr lang="en-US" dirty="0"/>
              </a:br>
              <a:r>
                <a:rPr lang="en-US" sz="2000" dirty="0" err="1">
                  <a:solidFill>
                    <a:srgbClr val="7030A0"/>
                  </a:solidFill>
                </a:rPr>
                <a:t>mongoexport</a:t>
              </a:r>
              <a:r>
                <a:rPr lang="en-US" sz="2000" dirty="0">
                  <a:solidFill>
                    <a:srgbClr val="7030A0"/>
                  </a:solidFill>
                </a:rPr>
                <a:t> --</a:t>
              </a:r>
              <a:r>
                <a:rPr lang="en-US" sz="2000" dirty="0" err="1">
                  <a:solidFill>
                    <a:srgbClr val="7030A0"/>
                  </a:solidFill>
                </a:rPr>
                <a:t>uri</a:t>
              </a:r>
              <a:r>
                <a:rPr lang="en-US" sz="2000" dirty="0">
                  <a:solidFill>
                    <a:srgbClr val="7030A0"/>
                  </a:solidFill>
                </a:rPr>
                <a:t>="</a:t>
              </a:r>
              <a:r>
                <a:rPr lang="en-US" sz="2000" dirty="0" err="1">
                  <a:solidFill>
                    <a:srgbClr val="7030A0"/>
                  </a:solidFill>
                </a:rPr>
                <a:t>mongodb</a:t>
              </a:r>
              <a:r>
                <a:rPr lang="en-US" sz="2000" dirty="0">
                  <a:solidFill>
                    <a:srgbClr val="7030A0"/>
                  </a:solidFill>
                </a:rPr>
                <a:t>://localhost:27017/dmm2020" --collection=ratings --</a:t>
              </a:r>
              <a:r>
                <a:rPr lang="en-US" sz="2000" dirty="0" err="1">
                  <a:solidFill>
                    <a:srgbClr val="7030A0"/>
                  </a:solidFill>
                </a:rPr>
                <a:t>jsonArray</a:t>
              </a:r>
              <a:br>
                <a:rPr lang="en-US" sz="2000" dirty="0">
                  <a:solidFill>
                    <a:srgbClr val="7030A0"/>
                  </a:solidFill>
                </a:rPr>
              </a:br>
              <a:r>
                <a:rPr lang="en-US" sz="2000" dirty="0">
                  <a:solidFill>
                    <a:srgbClr val="7030A0"/>
                  </a:solidFill>
                </a:rPr>
                <a:t> --out=/Users/</a:t>
              </a:r>
              <a:r>
                <a:rPr lang="en-US" sz="2000" dirty="0" err="1">
                  <a:solidFill>
                    <a:srgbClr val="7030A0"/>
                  </a:solidFill>
                </a:rPr>
                <a:t>pattama</a:t>
              </a:r>
              <a:r>
                <a:rPr lang="en-US" sz="2000" dirty="0">
                  <a:solidFill>
                    <a:srgbClr val="7030A0"/>
                  </a:solidFill>
                </a:rPr>
                <a:t>/Documents/AIT/TA/DMM2020/Lab9-ETL/datasets/</a:t>
              </a:r>
              <a:r>
                <a:rPr lang="en-US" sz="2000" dirty="0" err="1">
                  <a:solidFill>
                    <a:srgbClr val="7030A0"/>
                  </a:solidFill>
                </a:rPr>
                <a:t>ratings.json</a:t>
              </a:r>
              <a:endParaRPr lang="th-TH" dirty="0">
                <a:solidFill>
                  <a:srgbClr val="7030A0"/>
                </a:solidFill>
              </a:endParaRPr>
            </a:p>
          </p:txBody>
        </p:sp>
      </p:grpSp>
      <p:sp>
        <p:nvSpPr>
          <p:cNvPr id="33" name="Title 1">
            <a:extLst>
              <a:ext uri="{FF2B5EF4-FFF2-40B4-BE49-F238E27FC236}">
                <a16:creationId xmlns:a16="http://schemas.microsoft.com/office/drawing/2014/main" id="{391901AF-1244-6948-9E9E-AC61B83B26BF}"/>
              </a:ext>
            </a:extLst>
          </p:cNvPr>
          <p:cNvSpPr txBox="1">
            <a:spLocks/>
          </p:cNvSpPr>
          <p:nvPr/>
        </p:nvSpPr>
        <p:spPr>
          <a:xfrm>
            <a:off x="699491" y="94407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Export data from MongoDB to JSON file</a:t>
            </a:r>
          </a:p>
        </p:txBody>
      </p:sp>
      <p:sp>
        <p:nvSpPr>
          <p:cNvPr id="36" name="Title 1">
            <a:extLst>
              <a:ext uri="{FF2B5EF4-FFF2-40B4-BE49-F238E27FC236}">
                <a16:creationId xmlns:a16="http://schemas.microsoft.com/office/drawing/2014/main" id="{7081356D-7747-F84B-9146-0F41BDB5C057}"/>
              </a:ext>
            </a:extLst>
          </p:cNvPr>
          <p:cNvSpPr txBox="1">
            <a:spLocks/>
          </p:cNvSpPr>
          <p:nvPr/>
        </p:nvSpPr>
        <p:spPr>
          <a:xfrm>
            <a:off x="699491" y="43377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11151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altLang="en-US" sz="4000" dirty="0"/>
              <a:t>Talend Open Studio for Data Integration</a:t>
            </a:r>
            <a:endParaRPr lang="en-US" sz="4000" kern="1200" dirty="0">
              <a:solidFill>
                <a:schemeClr val="tx1"/>
              </a:solidFill>
              <a:latin typeface="+mj-lt"/>
              <a:ea typeface="+mj-ea"/>
              <a:cs typeface="+mj-cs"/>
            </a:endParaRPr>
          </a:p>
        </p:txBody>
      </p:sp>
      <p:sp>
        <p:nvSpPr>
          <p:cNvPr id="251" name="Google Shape;251;p39"/>
          <p:cNvSpPr txBox="1">
            <a:spLocks noGrp="1"/>
          </p:cNvSpPr>
          <p:nvPr>
            <p:ph idx="1"/>
          </p:nvPr>
        </p:nvSpPr>
        <p:spPr>
          <a:xfrm>
            <a:off x="1097280" y="1892976"/>
            <a:ext cx="5532120" cy="3579975"/>
          </a:xfrm>
          <a:prstGeom prst="rect">
            <a:avLst/>
          </a:prstGeom>
        </p:spPr>
        <p:txBody>
          <a:bodyPr spcFirstLastPara="1" vert="horz" lIns="91440" tIns="45720" rIns="91440" bIns="45720" rtlCol="0" anchor="t" anchorCtr="0">
            <a:noAutofit/>
          </a:bodyPr>
          <a:lstStyle/>
          <a:p>
            <a:pPr>
              <a:lnSpc>
                <a:spcPct val="90000"/>
              </a:lnSpc>
              <a:buFont typeface="Wingdings" pitchFamily="2" charset="2"/>
              <a:buChar char="Ø"/>
            </a:pPr>
            <a:r>
              <a:rPr lang="en-US" altLang="en-US" sz="2400" dirty="0">
                <a:solidFill>
                  <a:schemeClr val="tx1"/>
                </a:solidFill>
              </a:rPr>
              <a:t> Talend Open Studio is a free open source ETL tool for Data Integration</a:t>
            </a:r>
          </a:p>
          <a:p>
            <a:pPr>
              <a:lnSpc>
                <a:spcPct val="90000"/>
              </a:lnSpc>
              <a:buFont typeface="Wingdings" pitchFamily="2" charset="2"/>
              <a:buChar char="Ø"/>
            </a:pPr>
            <a:r>
              <a:rPr lang="en-US" altLang="en-US" sz="2400" dirty="0">
                <a:solidFill>
                  <a:schemeClr val="tx1"/>
                </a:solidFill>
              </a:rPr>
              <a:t> Provide Drag and Drop components and connect them to create and run ETL Jobs.</a:t>
            </a:r>
          </a:p>
          <a:p>
            <a:pPr>
              <a:lnSpc>
                <a:spcPct val="90000"/>
              </a:lnSpc>
              <a:buFont typeface="Wingdings" pitchFamily="2" charset="2"/>
              <a:buChar char="Ø"/>
            </a:pPr>
            <a:r>
              <a:rPr lang="en-US" altLang="en-US" sz="2400" dirty="0">
                <a:solidFill>
                  <a:schemeClr val="tx1"/>
                </a:solidFill>
              </a:rPr>
              <a:t>The tool will create the Java code for the job automatically</a:t>
            </a:r>
          </a:p>
          <a:p>
            <a:pPr>
              <a:lnSpc>
                <a:spcPct val="90000"/>
              </a:lnSpc>
              <a:buFont typeface="Wingdings" pitchFamily="2" charset="2"/>
              <a:buChar char="Ø"/>
            </a:pPr>
            <a:r>
              <a:rPr lang="en-US" altLang="en-US" sz="2400" dirty="0">
                <a:solidFill>
                  <a:schemeClr val="tx1"/>
                </a:solidFill>
              </a:rPr>
              <a:t>There are multiple options to connect with Data Sources such as RDBMS, Excel, SaaS Big Data ecosystem </a:t>
            </a: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5</a:t>
            </a:fld>
            <a:endParaRPr lang="en-US">
              <a:solidFill>
                <a:schemeClr val="bg1">
                  <a:alpha val="80000"/>
                </a:schemeClr>
              </a:solidFill>
            </a:endParaRPr>
          </a:p>
        </p:txBody>
      </p:sp>
      <p:pic>
        <p:nvPicPr>
          <p:cNvPr id="5" name="Picture 4">
            <a:extLst>
              <a:ext uri="{FF2B5EF4-FFF2-40B4-BE49-F238E27FC236}">
                <a16:creationId xmlns:a16="http://schemas.microsoft.com/office/drawing/2014/main" id="{5D2B3497-9DB4-AE43-893B-BAFDA0671813}"/>
              </a:ext>
            </a:extLst>
          </p:cNvPr>
          <p:cNvPicPr>
            <a:picLocks noChangeAspect="1"/>
          </p:cNvPicPr>
          <p:nvPr/>
        </p:nvPicPr>
        <p:blipFill>
          <a:blip r:embed="rId3"/>
          <a:stretch>
            <a:fillRect/>
          </a:stretch>
        </p:blipFill>
        <p:spPr>
          <a:xfrm>
            <a:off x="6566581" y="2465251"/>
            <a:ext cx="4817006" cy="2651669"/>
          </a:xfrm>
          <a:prstGeom prst="rect">
            <a:avLst/>
          </a:prstGeom>
        </p:spPr>
      </p:pic>
    </p:spTree>
    <p:extLst>
      <p:ext uri="{BB962C8B-B14F-4D97-AF65-F5344CB8AC3E}">
        <p14:creationId xmlns:p14="http://schemas.microsoft.com/office/powerpoint/2010/main" val="888755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50</a:t>
            </a:fld>
            <a:endParaRPr lang="en-US" dirty="0"/>
          </a:p>
        </p:txBody>
      </p:sp>
      <p:pic>
        <p:nvPicPr>
          <p:cNvPr id="11" name="Picture 10">
            <a:extLst>
              <a:ext uri="{FF2B5EF4-FFF2-40B4-BE49-F238E27FC236}">
                <a16:creationId xmlns:a16="http://schemas.microsoft.com/office/drawing/2014/main" id="{0566902E-8D7E-D64E-9BD3-4709B69B21BD}"/>
              </a:ext>
            </a:extLst>
          </p:cNvPr>
          <p:cNvPicPr>
            <a:picLocks noChangeAspect="1"/>
          </p:cNvPicPr>
          <p:nvPr/>
        </p:nvPicPr>
        <p:blipFill>
          <a:blip r:embed="rId3"/>
          <a:stretch>
            <a:fillRect/>
          </a:stretch>
        </p:blipFill>
        <p:spPr>
          <a:xfrm>
            <a:off x="1012997" y="1491397"/>
            <a:ext cx="4013200" cy="5080000"/>
          </a:xfrm>
          <a:prstGeom prst="rect">
            <a:avLst/>
          </a:prstGeom>
        </p:spPr>
      </p:pic>
      <p:sp>
        <p:nvSpPr>
          <p:cNvPr id="8" name="Title 1">
            <a:extLst>
              <a:ext uri="{FF2B5EF4-FFF2-40B4-BE49-F238E27FC236}">
                <a16:creationId xmlns:a16="http://schemas.microsoft.com/office/drawing/2014/main" id="{AB8B8368-FD6E-B447-B218-2A1AF1694E44}"/>
              </a:ext>
            </a:extLst>
          </p:cNvPr>
          <p:cNvSpPr txBox="1">
            <a:spLocks/>
          </p:cNvSpPr>
          <p:nvPr/>
        </p:nvSpPr>
        <p:spPr>
          <a:xfrm>
            <a:off x="723606" y="64454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3.1 </a:t>
            </a:r>
            <a:r>
              <a:rPr lang="en-TH" sz="3200" dirty="0">
                <a:solidFill>
                  <a:schemeClr val="tx1"/>
                </a:solidFill>
              </a:rPr>
              <a:t>Create Metadata for movie rating (Json)</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10" name="Title 1">
            <a:extLst>
              <a:ext uri="{FF2B5EF4-FFF2-40B4-BE49-F238E27FC236}">
                <a16:creationId xmlns:a16="http://schemas.microsoft.com/office/drawing/2014/main" id="{BCF0E330-BEA7-B142-A263-C5B54B454AD8}"/>
              </a:ext>
            </a:extLst>
          </p:cNvPr>
          <p:cNvSpPr txBox="1">
            <a:spLocks/>
          </p:cNvSpPr>
          <p:nvPr/>
        </p:nvSpPr>
        <p:spPr>
          <a:xfrm>
            <a:off x="723606" y="134238"/>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6" name="Picture 5">
            <a:extLst>
              <a:ext uri="{FF2B5EF4-FFF2-40B4-BE49-F238E27FC236}">
                <a16:creationId xmlns:a16="http://schemas.microsoft.com/office/drawing/2014/main" id="{8C3F055B-0FA4-334D-95A2-8D986FB19D99}"/>
              </a:ext>
            </a:extLst>
          </p:cNvPr>
          <p:cNvPicPr>
            <a:picLocks noChangeAspect="1"/>
          </p:cNvPicPr>
          <p:nvPr/>
        </p:nvPicPr>
        <p:blipFill>
          <a:blip r:embed="rId4"/>
          <a:stretch>
            <a:fillRect/>
          </a:stretch>
        </p:blipFill>
        <p:spPr>
          <a:xfrm>
            <a:off x="5518174" y="1491397"/>
            <a:ext cx="5995998" cy="4955441"/>
          </a:xfrm>
          <a:prstGeom prst="rect">
            <a:avLst/>
          </a:prstGeom>
        </p:spPr>
      </p:pic>
    </p:spTree>
    <p:extLst>
      <p:ext uri="{BB962C8B-B14F-4D97-AF65-F5344CB8AC3E}">
        <p14:creationId xmlns:p14="http://schemas.microsoft.com/office/powerpoint/2010/main" val="1333212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51</a:t>
            </a:fld>
            <a:endParaRPr lang="en-US" dirty="0"/>
          </a:p>
        </p:txBody>
      </p:sp>
      <p:sp>
        <p:nvSpPr>
          <p:cNvPr id="9" name="Title 1">
            <a:extLst>
              <a:ext uri="{FF2B5EF4-FFF2-40B4-BE49-F238E27FC236}">
                <a16:creationId xmlns:a16="http://schemas.microsoft.com/office/drawing/2014/main" id="{7D19BB89-426B-D745-ACBE-95734C378A06}"/>
              </a:ext>
            </a:extLst>
          </p:cNvPr>
          <p:cNvSpPr txBox="1">
            <a:spLocks/>
          </p:cNvSpPr>
          <p:nvPr/>
        </p:nvSpPr>
        <p:spPr>
          <a:xfrm>
            <a:off x="642924" y="521335"/>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3.1 </a:t>
            </a:r>
            <a:r>
              <a:rPr lang="en-TH" sz="3200" dirty="0">
                <a:solidFill>
                  <a:schemeClr val="tx1"/>
                </a:solidFill>
              </a:rPr>
              <a:t>Create Metadata for movie rating (Json)(2)</a:t>
            </a:r>
          </a:p>
        </p:txBody>
      </p:sp>
      <p:sp>
        <p:nvSpPr>
          <p:cNvPr id="10" name="Title 1">
            <a:extLst>
              <a:ext uri="{FF2B5EF4-FFF2-40B4-BE49-F238E27FC236}">
                <a16:creationId xmlns:a16="http://schemas.microsoft.com/office/drawing/2014/main" id="{3D235234-F3EC-194F-ACD9-C9EE01E36705}"/>
              </a:ext>
            </a:extLst>
          </p:cNvPr>
          <p:cNvSpPr txBox="1">
            <a:spLocks/>
          </p:cNvSpPr>
          <p:nvPr/>
        </p:nvSpPr>
        <p:spPr>
          <a:xfrm>
            <a:off x="642924" y="11032"/>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7" name="Content Placeholder 6">
            <a:extLst>
              <a:ext uri="{FF2B5EF4-FFF2-40B4-BE49-F238E27FC236}">
                <a16:creationId xmlns:a16="http://schemas.microsoft.com/office/drawing/2014/main" id="{45E59EEF-44A7-5448-9D08-C0F96D719F20}"/>
              </a:ext>
            </a:extLst>
          </p:cNvPr>
          <p:cNvPicPr>
            <a:picLocks noGrp="1" noChangeAspect="1"/>
          </p:cNvPicPr>
          <p:nvPr>
            <p:ph idx="1"/>
          </p:nvPr>
        </p:nvPicPr>
        <p:blipFill>
          <a:blip r:embed="rId3"/>
          <a:stretch>
            <a:fillRect/>
          </a:stretch>
        </p:blipFill>
        <p:spPr>
          <a:xfrm>
            <a:off x="418408" y="1406850"/>
            <a:ext cx="6243967" cy="5222550"/>
          </a:xfrm>
        </p:spPr>
      </p:pic>
      <p:pic>
        <p:nvPicPr>
          <p:cNvPr id="12" name="Picture 11">
            <a:extLst>
              <a:ext uri="{FF2B5EF4-FFF2-40B4-BE49-F238E27FC236}">
                <a16:creationId xmlns:a16="http://schemas.microsoft.com/office/drawing/2014/main" id="{702F4E98-CAAE-E540-B955-F2533A514534}"/>
              </a:ext>
            </a:extLst>
          </p:cNvPr>
          <p:cNvPicPr>
            <a:picLocks noChangeAspect="1"/>
          </p:cNvPicPr>
          <p:nvPr/>
        </p:nvPicPr>
        <p:blipFill>
          <a:blip r:embed="rId4"/>
          <a:stretch>
            <a:fillRect/>
          </a:stretch>
        </p:blipFill>
        <p:spPr>
          <a:xfrm>
            <a:off x="6998689" y="1406850"/>
            <a:ext cx="4774903" cy="5222551"/>
          </a:xfrm>
          <a:prstGeom prst="rect">
            <a:avLst/>
          </a:prstGeom>
        </p:spPr>
      </p:pic>
    </p:spTree>
    <p:extLst>
      <p:ext uri="{BB962C8B-B14F-4D97-AF65-F5344CB8AC3E}">
        <p14:creationId xmlns:p14="http://schemas.microsoft.com/office/powerpoint/2010/main" val="3146382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52</a:t>
            </a:fld>
            <a:endParaRPr lang="en-US" dirty="0"/>
          </a:p>
        </p:txBody>
      </p:sp>
      <p:pic>
        <p:nvPicPr>
          <p:cNvPr id="11" name="Picture 10">
            <a:extLst>
              <a:ext uri="{FF2B5EF4-FFF2-40B4-BE49-F238E27FC236}">
                <a16:creationId xmlns:a16="http://schemas.microsoft.com/office/drawing/2014/main" id="{4F4F6F8B-86C5-A543-A4A8-964427E6AC93}"/>
              </a:ext>
            </a:extLst>
          </p:cNvPr>
          <p:cNvPicPr>
            <a:picLocks noChangeAspect="1"/>
          </p:cNvPicPr>
          <p:nvPr/>
        </p:nvPicPr>
        <p:blipFill>
          <a:blip r:embed="rId3"/>
          <a:stretch>
            <a:fillRect/>
          </a:stretch>
        </p:blipFill>
        <p:spPr>
          <a:xfrm>
            <a:off x="7335982" y="1384300"/>
            <a:ext cx="3657600" cy="4641011"/>
          </a:xfrm>
          <a:prstGeom prst="rect">
            <a:avLst/>
          </a:prstGeom>
        </p:spPr>
      </p:pic>
      <p:sp>
        <p:nvSpPr>
          <p:cNvPr id="12" name="Frame 11">
            <a:extLst>
              <a:ext uri="{FF2B5EF4-FFF2-40B4-BE49-F238E27FC236}">
                <a16:creationId xmlns:a16="http://schemas.microsoft.com/office/drawing/2014/main" id="{85C4AAE7-0E6E-BE41-828A-5128B99EEFFA}"/>
              </a:ext>
            </a:extLst>
          </p:cNvPr>
          <p:cNvSpPr/>
          <p:nvPr/>
        </p:nvSpPr>
        <p:spPr>
          <a:xfrm>
            <a:off x="7913651" y="4834965"/>
            <a:ext cx="2502262" cy="254000"/>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14B9992B-98EA-6B42-9E6B-F395D0A809CA}"/>
              </a:ext>
            </a:extLst>
          </p:cNvPr>
          <p:cNvSpPr txBox="1">
            <a:spLocks/>
          </p:cNvSpPr>
          <p:nvPr/>
        </p:nvSpPr>
        <p:spPr>
          <a:xfrm>
            <a:off x="790841" y="551139"/>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3.1 </a:t>
            </a:r>
            <a:r>
              <a:rPr lang="en-TH" sz="3200" dirty="0">
                <a:solidFill>
                  <a:schemeClr val="tx1"/>
                </a:solidFill>
              </a:rPr>
              <a:t>Create Metadata for movie rating (Json)(3)</a:t>
            </a:r>
          </a:p>
        </p:txBody>
      </p:sp>
      <p:sp>
        <p:nvSpPr>
          <p:cNvPr id="13" name="Title 1">
            <a:extLst>
              <a:ext uri="{FF2B5EF4-FFF2-40B4-BE49-F238E27FC236}">
                <a16:creationId xmlns:a16="http://schemas.microsoft.com/office/drawing/2014/main" id="{6EF4DC12-AA21-FF42-857F-F70B66619D18}"/>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6" name="Picture 5">
            <a:extLst>
              <a:ext uri="{FF2B5EF4-FFF2-40B4-BE49-F238E27FC236}">
                <a16:creationId xmlns:a16="http://schemas.microsoft.com/office/drawing/2014/main" id="{B83B3B5C-70CD-5C49-9AD9-A1D1ACCFBA89}"/>
              </a:ext>
            </a:extLst>
          </p:cNvPr>
          <p:cNvPicPr>
            <a:picLocks noChangeAspect="1"/>
          </p:cNvPicPr>
          <p:nvPr/>
        </p:nvPicPr>
        <p:blipFill rotWithShape="1">
          <a:blip r:embed="rId4"/>
          <a:srcRect/>
          <a:stretch/>
        </p:blipFill>
        <p:spPr>
          <a:xfrm>
            <a:off x="1198418" y="1384300"/>
            <a:ext cx="5208344" cy="4963397"/>
          </a:xfrm>
          <a:prstGeom prst="rect">
            <a:avLst/>
          </a:prstGeom>
        </p:spPr>
      </p:pic>
      <p:sp>
        <p:nvSpPr>
          <p:cNvPr id="14" name="Frame 13">
            <a:extLst>
              <a:ext uri="{FF2B5EF4-FFF2-40B4-BE49-F238E27FC236}">
                <a16:creationId xmlns:a16="http://schemas.microsoft.com/office/drawing/2014/main" id="{B92E451D-753B-024C-8875-D3EA290661A7}"/>
              </a:ext>
            </a:extLst>
          </p:cNvPr>
          <p:cNvSpPr/>
          <p:nvPr/>
        </p:nvSpPr>
        <p:spPr>
          <a:xfrm>
            <a:off x="3684494" y="4382247"/>
            <a:ext cx="793377" cy="256988"/>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7" name="TextBox 6">
            <a:extLst>
              <a:ext uri="{FF2B5EF4-FFF2-40B4-BE49-F238E27FC236}">
                <a16:creationId xmlns:a16="http://schemas.microsoft.com/office/drawing/2014/main" id="{BECAED4A-F560-DE44-A6E8-BF0375A05572}"/>
              </a:ext>
            </a:extLst>
          </p:cNvPr>
          <p:cNvSpPr txBox="1"/>
          <p:nvPr/>
        </p:nvSpPr>
        <p:spPr>
          <a:xfrm>
            <a:off x="1532965" y="5655979"/>
            <a:ext cx="4029245" cy="369332"/>
          </a:xfrm>
          <a:prstGeom prst="rect">
            <a:avLst/>
          </a:prstGeom>
          <a:noFill/>
        </p:spPr>
        <p:txBody>
          <a:bodyPr wrap="none" rtlCol="0">
            <a:spAutoFit/>
          </a:bodyPr>
          <a:lstStyle/>
          <a:p>
            <a:r>
              <a:rPr lang="en-TH" dirty="0">
                <a:solidFill>
                  <a:schemeClr val="accent4"/>
                </a:solidFill>
              </a:rPr>
              <a:t>Date pattern = “yyyy-MM-dd HH:mm:ss”</a:t>
            </a:r>
          </a:p>
        </p:txBody>
      </p:sp>
    </p:spTree>
    <p:extLst>
      <p:ext uri="{BB962C8B-B14F-4D97-AF65-F5344CB8AC3E}">
        <p14:creationId xmlns:p14="http://schemas.microsoft.com/office/powerpoint/2010/main" val="41584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53</a:t>
            </a:fld>
            <a:endParaRPr lang="en-US" dirty="0"/>
          </a:p>
        </p:txBody>
      </p:sp>
      <p:sp>
        <p:nvSpPr>
          <p:cNvPr id="8" name="Rectangle 7">
            <a:extLst>
              <a:ext uri="{FF2B5EF4-FFF2-40B4-BE49-F238E27FC236}">
                <a16:creationId xmlns:a16="http://schemas.microsoft.com/office/drawing/2014/main" id="{872B8BCB-7F57-F847-9354-5B2DF5E9629C}"/>
              </a:ext>
            </a:extLst>
          </p:cNvPr>
          <p:cNvSpPr/>
          <p:nvPr/>
        </p:nvSpPr>
        <p:spPr>
          <a:xfrm>
            <a:off x="8025300" y="4789119"/>
            <a:ext cx="1228221" cy="369332"/>
          </a:xfrm>
          <a:prstGeom prst="rect">
            <a:avLst/>
          </a:prstGeom>
        </p:spPr>
        <p:txBody>
          <a:bodyPr wrap="none">
            <a:spAutoFit/>
          </a:bodyPr>
          <a:lstStyle/>
          <a:p>
            <a:r>
              <a:rPr lang="en-US" dirty="0"/>
              <a:t>ratings</a:t>
            </a:r>
            <a:r>
              <a:rPr lang="en-TH" dirty="0"/>
              <a:t>.csv</a:t>
            </a:r>
          </a:p>
        </p:txBody>
      </p:sp>
      <p:pic>
        <p:nvPicPr>
          <p:cNvPr id="10" name="Picture 6" descr="Csv - Free interface icons">
            <a:extLst>
              <a:ext uri="{FF2B5EF4-FFF2-40B4-BE49-F238E27FC236}">
                <a16:creationId xmlns:a16="http://schemas.microsoft.com/office/drawing/2014/main" id="{E7710DA8-75E9-9748-8D89-BE38DBF29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684" y="3039177"/>
            <a:ext cx="1635454" cy="1635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Json file - Free interface icons">
            <a:extLst>
              <a:ext uri="{FF2B5EF4-FFF2-40B4-BE49-F238E27FC236}">
                <a16:creationId xmlns:a16="http://schemas.microsoft.com/office/drawing/2014/main" id="{4D4B389F-0287-984D-8969-5988F57B1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489" y="3039177"/>
            <a:ext cx="1635454" cy="16354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0783112-5638-5444-B0F9-8D365E66F63E}"/>
              </a:ext>
            </a:extLst>
          </p:cNvPr>
          <p:cNvSpPr/>
          <p:nvPr/>
        </p:nvSpPr>
        <p:spPr>
          <a:xfrm>
            <a:off x="1423428" y="4789119"/>
            <a:ext cx="3241400" cy="369332"/>
          </a:xfrm>
          <a:prstGeom prst="rect">
            <a:avLst/>
          </a:prstGeom>
        </p:spPr>
        <p:txBody>
          <a:bodyPr wrap="none">
            <a:spAutoFit/>
          </a:bodyPr>
          <a:lstStyle/>
          <a:p>
            <a:r>
              <a:rPr lang="en-US" dirty="0"/>
              <a:t>J</a:t>
            </a:r>
            <a:r>
              <a:rPr lang="en-TH" dirty="0"/>
              <a:t>son Metadata (tInputFileJSON)</a:t>
            </a:r>
          </a:p>
        </p:txBody>
      </p:sp>
      <p:cxnSp>
        <p:nvCxnSpPr>
          <p:cNvPr id="14" name="Straight Arrow Connector 13">
            <a:extLst>
              <a:ext uri="{FF2B5EF4-FFF2-40B4-BE49-F238E27FC236}">
                <a16:creationId xmlns:a16="http://schemas.microsoft.com/office/drawing/2014/main" id="{392EE5E5-A4DB-F24A-B982-35397C4052E3}"/>
              </a:ext>
            </a:extLst>
          </p:cNvPr>
          <p:cNvCxnSpPr>
            <a:cxnSpLocks/>
          </p:cNvCxnSpPr>
          <p:nvPr/>
        </p:nvCxnSpPr>
        <p:spPr>
          <a:xfrm>
            <a:off x="5069653" y="4006612"/>
            <a:ext cx="20526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84755AC-908C-1C4A-8F7C-FCF8E44BEFED}"/>
              </a:ext>
            </a:extLst>
          </p:cNvPr>
          <p:cNvSpPr txBox="1">
            <a:spLocks/>
          </p:cNvSpPr>
          <p:nvPr/>
        </p:nvSpPr>
        <p:spPr>
          <a:xfrm>
            <a:off x="699492" y="8193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a:t>
            </a:r>
            <a:endParaRPr lang="en-TH" sz="3200" dirty="0">
              <a:solidFill>
                <a:schemeClr val="tx1"/>
              </a:solidFill>
            </a:endParaRPr>
          </a:p>
        </p:txBody>
      </p:sp>
      <p:sp>
        <p:nvSpPr>
          <p:cNvPr id="15" name="Title 1">
            <a:extLst>
              <a:ext uri="{FF2B5EF4-FFF2-40B4-BE49-F238E27FC236}">
                <a16:creationId xmlns:a16="http://schemas.microsoft.com/office/drawing/2014/main" id="{DAF62074-EF64-9A45-BEBD-AFDFD4447809}"/>
              </a:ext>
            </a:extLst>
          </p:cNvPr>
          <p:cNvSpPr txBox="1">
            <a:spLocks/>
          </p:cNvSpPr>
          <p:nvPr/>
        </p:nvSpPr>
        <p:spPr>
          <a:xfrm>
            <a:off x="699492" y="30905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166192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2B555-E52A-2D46-B91D-A188D08BD665}"/>
              </a:ext>
            </a:extLst>
          </p:cNvPr>
          <p:cNvSpPr>
            <a:spLocks noGrp="1"/>
          </p:cNvSpPr>
          <p:nvPr>
            <p:ph idx="1"/>
          </p:nvPr>
        </p:nvSpPr>
        <p:spPr>
          <a:xfrm>
            <a:off x="699492" y="2262412"/>
            <a:ext cx="11074100" cy="2064659"/>
          </a:xfrm>
        </p:spPr>
        <p:txBody>
          <a:bodyPr>
            <a:normAutofit/>
          </a:bodyPr>
          <a:lstStyle/>
          <a:p>
            <a:r>
              <a:rPr lang="en-TH" sz="2400" b="1" dirty="0">
                <a:solidFill>
                  <a:schemeClr val="tx1"/>
                </a:solidFill>
              </a:rPr>
              <a:t>Purpose</a:t>
            </a:r>
            <a:r>
              <a:rPr lang="en-TH" sz="2400" dirty="0">
                <a:solidFill>
                  <a:schemeClr val="tx1"/>
                </a:solidFill>
              </a:rPr>
              <a:t> : Creating a Job to extract json data and convert to CSV file.</a:t>
            </a:r>
          </a:p>
          <a:p>
            <a:r>
              <a:rPr lang="en-TH" sz="2400" b="1" dirty="0">
                <a:solidFill>
                  <a:schemeClr val="tx1"/>
                </a:solidFill>
              </a:rPr>
              <a:t>Components</a:t>
            </a:r>
            <a:r>
              <a:rPr lang="en-TH" sz="2400" dirty="0">
                <a:solidFill>
                  <a:schemeClr val="tx1"/>
                </a:solidFill>
              </a:rPr>
              <a:t>: tFileInputJson , tFileOutputDelimited</a:t>
            </a:r>
            <a:endParaRPr lang="th-TH" sz="2400" dirty="0">
              <a:solidFill>
                <a:schemeClr val="tx1"/>
              </a:solidFill>
            </a:endParaRPr>
          </a:p>
        </p:txBody>
      </p:sp>
      <p:sp>
        <p:nvSpPr>
          <p:cNvPr id="4" name="Slide Number Placeholder 3">
            <a:extLst>
              <a:ext uri="{FF2B5EF4-FFF2-40B4-BE49-F238E27FC236}">
                <a16:creationId xmlns:a16="http://schemas.microsoft.com/office/drawing/2014/main" id="{A2D621E3-F6AD-4F42-A5B7-FEE466DC18E3}"/>
              </a:ext>
            </a:extLst>
          </p:cNvPr>
          <p:cNvSpPr>
            <a:spLocks noGrp="1"/>
          </p:cNvSpPr>
          <p:nvPr>
            <p:ph type="sldNum" sz="quarter" idx="12"/>
          </p:nvPr>
        </p:nvSpPr>
        <p:spPr/>
        <p:txBody>
          <a:bodyPr/>
          <a:lstStyle/>
          <a:p>
            <a:fld id="{3A98EE3D-8CD1-4C3F-BD1C-C98C9596463C}" type="slidenum">
              <a:rPr lang="en-US" smtClean="0"/>
              <a:t>54</a:t>
            </a:fld>
            <a:endParaRPr lang="en-US" dirty="0"/>
          </a:p>
        </p:txBody>
      </p:sp>
      <p:sp>
        <p:nvSpPr>
          <p:cNvPr id="8" name="Title 1">
            <a:extLst>
              <a:ext uri="{FF2B5EF4-FFF2-40B4-BE49-F238E27FC236}">
                <a16:creationId xmlns:a16="http://schemas.microsoft.com/office/drawing/2014/main" id="{AE08039B-6A65-8747-9EE0-2BF05A5EAF9C}"/>
              </a:ext>
            </a:extLst>
          </p:cNvPr>
          <p:cNvSpPr txBox="1">
            <a:spLocks/>
          </p:cNvSpPr>
          <p:nvPr/>
        </p:nvSpPr>
        <p:spPr>
          <a:xfrm>
            <a:off x="699492" y="8193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a:t>
            </a:r>
            <a:endParaRPr lang="en-TH" sz="3200" dirty="0">
              <a:solidFill>
                <a:schemeClr val="tx1"/>
              </a:solidFill>
            </a:endParaRPr>
          </a:p>
        </p:txBody>
      </p:sp>
      <p:sp>
        <p:nvSpPr>
          <p:cNvPr id="9" name="Title 1">
            <a:extLst>
              <a:ext uri="{FF2B5EF4-FFF2-40B4-BE49-F238E27FC236}">
                <a16:creationId xmlns:a16="http://schemas.microsoft.com/office/drawing/2014/main" id="{6C9B03BF-419F-AF4B-A258-B4CC98CB9FD1}"/>
              </a:ext>
            </a:extLst>
          </p:cNvPr>
          <p:cNvSpPr txBox="1">
            <a:spLocks/>
          </p:cNvSpPr>
          <p:nvPr/>
        </p:nvSpPr>
        <p:spPr>
          <a:xfrm>
            <a:off x="699492" y="30905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5" name="Picture 4">
            <a:extLst>
              <a:ext uri="{FF2B5EF4-FFF2-40B4-BE49-F238E27FC236}">
                <a16:creationId xmlns:a16="http://schemas.microsoft.com/office/drawing/2014/main" id="{CE862F2B-748A-C743-96D8-2278020D8E60}"/>
              </a:ext>
            </a:extLst>
          </p:cNvPr>
          <p:cNvPicPr>
            <a:picLocks noChangeAspect="1"/>
          </p:cNvPicPr>
          <p:nvPr/>
        </p:nvPicPr>
        <p:blipFill>
          <a:blip r:embed="rId2"/>
          <a:stretch>
            <a:fillRect/>
          </a:stretch>
        </p:blipFill>
        <p:spPr>
          <a:xfrm>
            <a:off x="3590235" y="3920231"/>
            <a:ext cx="5373017" cy="1955426"/>
          </a:xfrm>
          <a:prstGeom prst="rect">
            <a:avLst/>
          </a:prstGeom>
        </p:spPr>
      </p:pic>
    </p:spTree>
    <p:extLst>
      <p:ext uri="{BB962C8B-B14F-4D97-AF65-F5344CB8AC3E}">
        <p14:creationId xmlns:p14="http://schemas.microsoft.com/office/powerpoint/2010/main" val="820232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55</a:t>
            </a:fld>
            <a:endParaRPr lang="en-US" dirty="0"/>
          </a:p>
        </p:txBody>
      </p:sp>
      <p:pic>
        <p:nvPicPr>
          <p:cNvPr id="9" name="Content Placeholder 8">
            <a:extLst>
              <a:ext uri="{FF2B5EF4-FFF2-40B4-BE49-F238E27FC236}">
                <a16:creationId xmlns:a16="http://schemas.microsoft.com/office/drawing/2014/main" id="{A8B4197D-6D63-8A45-9A31-468B81262665}"/>
              </a:ext>
            </a:extLst>
          </p:cNvPr>
          <p:cNvPicPr>
            <a:picLocks noGrp="1" noChangeAspect="1"/>
          </p:cNvPicPr>
          <p:nvPr>
            <p:ph idx="1"/>
          </p:nvPr>
        </p:nvPicPr>
        <p:blipFill>
          <a:blip r:embed="rId3"/>
          <a:stretch>
            <a:fillRect/>
          </a:stretch>
        </p:blipFill>
        <p:spPr>
          <a:xfrm>
            <a:off x="846087" y="2055441"/>
            <a:ext cx="3827538" cy="4305981"/>
          </a:xfrm>
        </p:spPr>
      </p:pic>
      <p:pic>
        <p:nvPicPr>
          <p:cNvPr id="11" name="Picture 10">
            <a:extLst>
              <a:ext uri="{FF2B5EF4-FFF2-40B4-BE49-F238E27FC236}">
                <a16:creationId xmlns:a16="http://schemas.microsoft.com/office/drawing/2014/main" id="{2C3BD012-E3A0-8341-A308-080624CDF150}"/>
              </a:ext>
            </a:extLst>
          </p:cNvPr>
          <p:cNvPicPr>
            <a:picLocks noChangeAspect="1"/>
          </p:cNvPicPr>
          <p:nvPr/>
        </p:nvPicPr>
        <p:blipFill>
          <a:blip r:embed="rId4"/>
          <a:stretch>
            <a:fillRect/>
          </a:stretch>
        </p:blipFill>
        <p:spPr>
          <a:xfrm>
            <a:off x="5558972" y="1510588"/>
            <a:ext cx="6363718" cy="4850834"/>
          </a:xfrm>
          <a:prstGeom prst="rect">
            <a:avLst/>
          </a:prstGeom>
        </p:spPr>
      </p:pic>
      <p:sp>
        <p:nvSpPr>
          <p:cNvPr id="8" name="Title 1">
            <a:extLst>
              <a:ext uri="{FF2B5EF4-FFF2-40B4-BE49-F238E27FC236}">
                <a16:creationId xmlns:a16="http://schemas.microsoft.com/office/drawing/2014/main" id="{F4E92E65-AC8F-5A4F-8C92-64DB7AFD9E87}"/>
              </a:ext>
            </a:extLst>
          </p:cNvPr>
          <p:cNvSpPr txBox="1">
            <a:spLocks/>
          </p:cNvSpPr>
          <p:nvPr/>
        </p:nvSpPr>
        <p:spPr>
          <a:xfrm>
            <a:off x="686045" y="807635"/>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10" name="Title 1">
            <a:extLst>
              <a:ext uri="{FF2B5EF4-FFF2-40B4-BE49-F238E27FC236}">
                <a16:creationId xmlns:a16="http://schemas.microsoft.com/office/drawing/2014/main" id="{922123BE-DAE5-0E45-A392-8FF0B8E55EBC}"/>
              </a:ext>
            </a:extLst>
          </p:cNvPr>
          <p:cNvSpPr txBox="1">
            <a:spLocks/>
          </p:cNvSpPr>
          <p:nvPr/>
        </p:nvSpPr>
        <p:spPr>
          <a:xfrm>
            <a:off x="686045" y="297332"/>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5" name="Picture 4">
            <a:extLst>
              <a:ext uri="{FF2B5EF4-FFF2-40B4-BE49-F238E27FC236}">
                <a16:creationId xmlns:a16="http://schemas.microsoft.com/office/drawing/2014/main" id="{685DF9E7-30EE-3142-93E5-A27AE5E76F56}"/>
              </a:ext>
            </a:extLst>
          </p:cNvPr>
          <p:cNvPicPr>
            <a:picLocks noChangeAspect="1"/>
          </p:cNvPicPr>
          <p:nvPr/>
        </p:nvPicPr>
        <p:blipFill>
          <a:blip r:embed="rId5"/>
          <a:stretch>
            <a:fillRect/>
          </a:stretch>
        </p:blipFill>
        <p:spPr>
          <a:xfrm>
            <a:off x="6567768" y="2776071"/>
            <a:ext cx="2361079" cy="187947"/>
          </a:xfrm>
          <a:prstGeom prst="rect">
            <a:avLst/>
          </a:prstGeom>
        </p:spPr>
      </p:pic>
    </p:spTree>
    <p:extLst>
      <p:ext uri="{BB962C8B-B14F-4D97-AF65-F5344CB8AC3E}">
        <p14:creationId xmlns:p14="http://schemas.microsoft.com/office/powerpoint/2010/main" val="1780059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63B645D-A46E-AB4D-9700-14D39202FE84}"/>
              </a:ext>
            </a:extLst>
          </p:cNvPr>
          <p:cNvPicPr>
            <a:picLocks noChangeAspect="1"/>
          </p:cNvPicPr>
          <p:nvPr/>
        </p:nvPicPr>
        <p:blipFill>
          <a:blip r:embed="rId3"/>
          <a:stretch>
            <a:fillRect/>
          </a:stretch>
        </p:blipFill>
        <p:spPr>
          <a:xfrm>
            <a:off x="6183593" y="2092023"/>
            <a:ext cx="6008407" cy="4274437"/>
          </a:xfrm>
          <a:prstGeom prst="rect">
            <a:avLst/>
          </a:prstGeom>
        </p:spPr>
      </p:pic>
      <p:pic>
        <p:nvPicPr>
          <p:cNvPr id="3" name="Picture 2">
            <a:extLst>
              <a:ext uri="{FF2B5EF4-FFF2-40B4-BE49-F238E27FC236}">
                <a16:creationId xmlns:a16="http://schemas.microsoft.com/office/drawing/2014/main" id="{1D7D790E-0394-1043-8DEF-E5B8FD46DF37}"/>
              </a:ext>
            </a:extLst>
          </p:cNvPr>
          <p:cNvPicPr>
            <a:picLocks noChangeAspect="1"/>
          </p:cNvPicPr>
          <p:nvPr/>
        </p:nvPicPr>
        <p:blipFill>
          <a:blip r:embed="rId4"/>
          <a:stretch>
            <a:fillRect/>
          </a:stretch>
        </p:blipFill>
        <p:spPr>
          <a:xfrm>
            <a:off x="81157" y="2281192"/>
            <a:ext cx="5977830" cy="3694697"/>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56</a:t>
            </a:fld>
            <a:endParaRPr lang="en-US" dirty="0"/>
          </a:p>
        </p:txBody>
      </p:sp>
      <p:sp>
        <p:nvSpPr>
          <p:cNvPr id="13" name="Frame 12">
            <a:extLst>
              <a:ext uri="{FF2B5EF4-FFF2-40B4-BE49-F238E27FC236}">
                <a16:creationId xmlns:a16="http://schemas.microsoft.com/office/drawing/2014/main" id="{C187A309-36EA-014F-B36E-DF1BC0DDAE96}"/>
              </a:ext>
            </a:extLst>
          </p:cNvPr>
          <p:cNvSpPr/>
          <p:nvPr/>
        </p:nvSpPr>
        <p:spPr>
          <a:xfrm>
            <a:off x="7463118" y="4989762"/>
            <a:ext cx="4728882" cy="1457076"/>
          </a:xfrm>
          <a:prstGeom prst="frame">
            <a:avLst>
              <a:gd name="adj1" fmla="val 31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8" name="Frame 7">
            <a:extLst>
              <a:ext uri="{FF2B5EF4-FFF2-40B4-BE49-F238E27FC236}">
                <a16:creationId xmlns:a16="http://schemas.microsoft.com/office/drawing/2014/main" id="{E439D8B8-E4F2-5A47-BFB1-B06787A8FC30}"/>
              </a:ext>
            </a:extLst>
          </p:cNvPr>
          <p:cNvSpPr/>
          <p:nvPr/>
        </p:nvSpPr>
        <p:spPr>
          <a:xfrm>
            <a:off x="360082" y="4292600"/>
            <a:ext cx="1509059" cy="198718"/>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 name="Curved Up Arrow 5">
            <a:extLst>
              <a:ext uri="{FF2B5EF4-FFF2-40B4-BE49-F238E27FC236}">
                <a16:creationId xmlns:a16="http://schemas.microsoft.com/office/drawing/2014/main" id="{94150D44-B962-AF4A-A823-49434C60FFA1}"/>
              </a:ext>
            </a:extLst>
          </p:cNvPr>
          <p:cNvSpPr/>
          <p:nvPr/>
        </p:nvSpPr>
        <p:spPr>
          <a:xfrm>
            <a:off x="1658470" y="4576881"/>
            <a:ext cx="901700" cy="4445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9" name="TextBox 8">
            <a:extLst>
              <a:ext uri="{FF2B5EF4-FFF2-40B4-BE49-F238E27FC236}">
                <a16:creationId xmlns:a16="http://schemas.microsoft.com/office/drawing/2014/main" id="{83398749-E459-2646-A200-201AE431E64B}"/>
              </a:ext>
            </a:extLst>
          </p:cNvPr>
          <p:cNvSpPr txBox="1"/>
          <p:nvPr/>
        </p:nvSpPr>
        <p:spPr>
          <a:xfrm>
            <a:off x="520008" y="6366460"/>
            <a:ext cx="6055440" cy="369332"/>
          </a:xfrm>
          <a:prstGeom prst="rect">
            <a:avLst/>
          </a:prstGeom>
          <a:noFill/>
        </p:spPr>
        <p:txBody>
          <a:bodyPr wrap="none" rtlCol="0">
            <a:spAutoFit/>
          </a:bodyPr>
          <a:lstStyle/>
          <a:p>
            <a:r>
              <a:rPr lang="en-TH" dirty="0">
                <a:solidFill>
                  <a:srgbClr val="FFD54F"/>
                </a:solidFill>
              </a:rPr>
              <a:t>Drag ratings_json to “design workspace” area and click “OK”</a:t>
            </a:r>
          </a:p>
        </p:txBody>
      </p:sp>
      <p:sp>
        <p:nvSpPr>
          <p:cNvPr id="11" name="Frame 10">
            <a:extLst>
              <a:ext uri="{FF2B5EF4-FFF2-40B4-BE49-F238E27FC236}">
                <a16:creationId xmlns:a16="http://schemas.microsoft.com/office/drawing/2014/main" id="{A34CDD11-C8A9-944F-8323-016C63FBD6D8}"/>
              </a:ext>
            </a:extLst>
          </p:cNvPr>
          <p:cNvSpPr/>
          <p:nvPr/>
        </p:nvSpPr>
        <p:spPr>
          <a:xfrm>
            <a:off x="5082988" y="5576011"/>
            <a:ext cx="812800" cy="26669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Title 1">
            <a:extLst>
              <a:ext uri="{FF2B5EF4-FFF2-40B4-BE49-F238E27FC236}">
                <a16:creationId xmlns:a16="http://schemas.microsoft.com/office/drawing/2014/main" id="{34D4C862-7597-B844-BC3B-AC1127F0AB3A}"/>
              </a:ext>
            </a:extLst>
          </p:cNvPr>
          <p:cNvSpPr txBox="1">
            <a:spLocks/>
          </p:cNvSpPr>
          <p:nvPr/>
        </p:nvSpPr>
        <p:spPr>
          <a:xfrm>
            <a:off x="699492" y="8193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 (2)</a:t>
            </a:r>
            <a:endParaRPr lang="en-TH" sz="3200" dirty="0">
              <a:solidFill>
                <a:schemeClr val="tx1"/>
              </a:solidFill>
            </a:endParaRPr>
          </a:p>
        </p:txBody>
      </p:sp>
      <p:sp>
        <p:nvSpPr>
          <p:cNvPr id="16" name="Title 1">
            <a:extLst>
              <a:ext uri="{FF2B5EF4-FFF2-40B4-BE49-F238E27FC236}">
                <a16:creationId xmlns:a16="http://schemas.microsoft.com/office/drawing/2014/main" id="{0E39F9BB-636B-2A4D-94AD-97FF3F72D395}"/>
              </a:ext>
            </a:extLst>
          </p:cNvPr>
          <p:cNvSpPr txBox="1">
            <a:spLocks/>
          </p:cNvSpPr>
          <p:nvPr/>
        </p:nvSpPr>
        <p:spPr>
          <a:xfrm>
            <a:off x="699492" y="30905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52325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A1B2C8-B7CB-6E40-9B2E-E53FAF5C38C9}"/>
              </a:ext>
            </a:extLst>
          </p:cNvPr>
          <p:cNvPicPr>
            <a:picLocks noChangeAspect="1"/>
          </p:cNvPicPr>
          <p:nvPr/>
        </p:nvPicPr>
        <p:blipFill>
          <a:blip r:embed="rId3"/>
          <a:stretch>
            <a:fillRect/>
          </a:stretch>
        </p:blipFill>
        <p:spPr>
          <a:xfrm>
            <a:off x="250229" y="2451311"/>
            <a:ext cx="7290434" cy="3838722"/>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57</a:t>
            </a:fld>
            <a:endParaRPr lang="en-US" dirty="0"/>
          </a:p>
        </p:txBody>
      </p:sp>
      <p:sp>
        <p:nvSpPr>
          <p:cNvPr id="9" name="Frame 8">
            <a:extLst>
              <a:ext uri="{FF2B5EF4-FFF2-40B4-BE49-F238E27FC236}">
                <a16:creationId xmlns:a16="http://schemas.microsoft.com/office/drawing/2014/main" id="{2DF8A333-1A71-5346-8A46-AE8B037D1579}"/>
              </a:ext>
            </a:extLst>
          </p:cNvPr>
          <p:cNvSpPr/>
          <p:nvPr/>
        </p:nvSpPr>
        <p:spPr>
          <a:xfrm>
            <a:off x="1590275" y="5179724"/>
            <a:ext cx="5986555" cy="21519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Frame 9">
            <a:extLst>
              <a:ext uri="{FF2B5EF4-FFF2-40B4-BE49-F238E27FC236}">
                <a16:creationId xmlns:a16="http://schemas.microsoft.com/office/drawing/2014/main" id="{0CE76BC1-AE4D-0B41-BF5C-273EE9821CF7}"/>
              </a:ext>
            </a:extLst>
          </p:cNvPr>
          <p:cNvSpPr/>
          <p:nvPr/>
        </p:nvSpPr>
        <p:spPr>
          <a:xfrm>
            <a:off x="2387211" y="5641366"/>
            <a:ext cx="1193441" cy="21519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Frame 10">
            <a:extLst>
              <a:ext uri="{FF2B5EF4-FFF2-40B4-BE49-F238E27FC236}">
                <a16:creationId xmlns:a16="http://schemas.microsoft.com/office/drawing/2014/main" id="{1D2D55A2-0292-8348-B417-24473C124F16}"/>
              </a:ext>
            </a:extLst>
          </p:cNvPr>
          <p:cNvSpPr/>
          <p:nvPr/>
        </p:nvSpPr>
        <p:spPr>
          <a:xfrm>
            <a:off x="5239042" y="5426175"/>
            <a:ext cx="2171113" cy="21519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17" name="Picture 16">
            <a:extLst>
              <a:ext uri="{FF2B5EF4-FFF2-40B4-BE49-F238E27FC236}">
                <a16:creationId xmlns:a16="http://schemas.microsoft.com/office/drawing/2014/main" id="{BE7175A3-991B-CA4E-B5AB-5750454EDAF6}"/>
              </a:ext>
            </a:extLst>
          </p:cNvPr>
          <p:cNvPicPr>
            <a:picLocks noChangeAspect="1"/>
          </p:cNvPicPr>
          <p:nvPr/>
        </p:nvPicPr>
        <p:blipFill>
          <a:blip r:embed="rId4"/>
          <a:stretch>
            <a:fillRect/>
          </a:stretch>
        </p:blipFill>
        <p:spPr>
          <a:xfrm>
            <a:off x="7428913" y="1210387"/>
            <a:ext cx="4763087" cy="1645616"/>
          </a:xfrm>
          <a:prstGeom prst="rect">
            <a:avLst/>
          </a:prstGeom>
        </p:spPr>
      </p:pic>
      <p:sp>
        <p:nvSpPr>
          <p:cNvPr id="18" name="Frame 17">
            <a:extLst>
              <a:ext uri="{FF2B5EF4-FFF2-40B4-BE49-F238E27FC236}">
                <a16:creationId xmlns:a16="http://schemas.microsoft.com/office/drawing/2014/main" id="{E9245C2E-7AD6-2843-AAA3-39EC0F7B6CC5}"/>
              </a:ext>
            </a:extLst>
          </p:cNvPr>
          <p:cNvSpPr/>
          <p:nvPr/>
        </p:nvSpPr>
        <p:spPr>
          <a:xfrm>
            <a:off x="7652412" y="2359759"/>
            <a:ext cx="985401" cy="28546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9" name="Bent-Up Arrow 18">
            <a:extLst>
              <a:ext uri="{FF2B5EF4-FFF2-40B4-BE49-F238E27FC236}">
                <a16:creationId xmlns:a16="http://schemas.microsoft.com/office/drawing/2014/main" id="{A1A93C4C-496E-F74D-8DFC-6616BB84D770}"/>
              </a:ext>
            </a:extLst>
          </p:cNvPr>
          <p:cNvSpPr/>
          <p:nvPr/>
        </p:nvSpPr>
        <p:spPr>
          <a:xfrm>
            <a:off x="8490857" y="3062712"/>
            <a:ext cx="1061357" cy="9392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2" name="Title 1">
            <a:extLst>
              <a:ext uri="{FF2B5EF4-FFF2-40B4-BE49-F238E27FC236}">
                <a16:creationId xmlns:a16="http://schemas.microsoft.com/office/drawing/2014/main" id="{A2810A16-484B-B247-8C32-EC7FF26E167D}"/>
              </a:ext>
            </a:extLst>
          </p:cNvPr>
          <p:cNvSpPr txBox="1">
            <a:spLocks/>
          </p:cNvSpPr>
          <p:nvPr/>
        </p:nvSpPr>
        <p:spPr>
          <a:xfrm>
            <a:off x="699492" y="588770"/>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 (3)</a:t>
            </a:r>
            <a:endParaRPr lang="en-TH" sz="3200" dirty="0">
              <a:solidFill>
                <a:schemeClr val="tx1"/>
              </a:solidFill>
            </a:endParaRPr>
          </a:p>
        </p:txBody>
      </p:sp>
      <p:sp>
        <p:nvSpPr>
          <p:cNvPr id="13" name="Title 1">
            <a:extLst>
              <a:ext uri="{FF2B5EF4-FFF2-40B4-BE49-F238E27FC236}">
                <a16:creationId xmlns:a16="http://schemas.microsoft.com/office/drawing/2014/main" id="{5C6CC295-DA19-A043-A876-11A95302175A}"/>
              </a:ext>
            </a:extLst>
          </p:cNvPr>
          <p:cNvSpPr txBox="1">
            <a:spLocks/>
          </p:cNvSpPr>
          <p:nvPr/>
        </p:nvSpPr>
        <p:spPr>
          <a:xfrm>
            <a:off x="699492" y="78467"/>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17971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58</a:t>
            </a:fld>
            <a:endParaRPr lang="en-US" dirty="0"/>
          </a:p>
        </p:txBody>
      </p:sp>
      <p:pic>
        <p:nvPicPr>
          <p:cNvPr id="6" name="Picture 5">
            <a:extLst>
              <a:ext uri="{FF2B5EF4-FFF2-40B4-BE49-F238E27FC236}">
                <a16:creationId xmlns:a16="http://schemas.microsoft.com/office/drawing/2014/main" id="{6E7567A8-23EB-D040-AB02-F46310BDEAD8}"/>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8" name="Content Placeholder 7">
            <a:extLst>
              <a:ext uri="{FF2B5EF4-FFF2-40B4-BE49-F238E27FC236}">
                <a16:creationId xmlns:a16="http://schemas.microsoft.com/office/drawing/2014/main" id="{A57CE245-C9B2-1B42-A6FF-94EE071142F2}"/>
              </a:ext>
            </a:extLst>
          </p:cNvPr>
          <p:cNvPicPr>
            <a:picLocks noGrp="1" noChangeAspect="1"/>
          </p:cNvPicPr>
          <p:nvPr>
            <p:ph idx="1"/>
          </p:nvPr>
        </p:nvPicPr>
        <p:blipFill>
          <a:blip r:embed="rId4"/>
          <a:stretch>
            <a:fillRect/>
          </a:stretch>
        </p:blipFill>
        <p:spPr>
          <a:xfrm>
            <a:off x="5523816" y="1479752"/>
            <a:ext cx="5841882" cy="5018189"/>
          </a:xfrm>
        </p:spPr>
      </p:pic>
      <p:sp>
        <p:nvSpPr>
          <p:cNvPr id="9" name="Title 1">
            <a:extLst>
              <a:ext uri="{FF2B5EF4-FFF2-40B4-BE49-F238E27FC236}">
                <a16:creationId xmlns:a16="http://schemas.microsoft.com/office/drawing/2014/main" id="{967043F6-43BA-B842-9592-4A88D70309B0}"/>
              </a:ext>
            </a:extLst>
          </p:cNvPr>
          <p:cNvSpPr txBox="1">
            <a:spLocks/>
          </p:cNvSpPr>
          <p:nvPr/>
        </p:nvSpPr>
        <p:spPr>
          <a:xfrm>
            <a:off x="790841" y="551139"/>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3.3 </a:t>
            </a:r>
            <a:r>
              <a:rPr lang="en-TH" sz="3200" dirty="0">
                <a:solidFill>
                  <a:schemeClr val="tx1"/>
                </a:solidFill>
              </a:rPr>
              <a:t>Create Metadata for movie rating (File Delimited)(1)</a:t>
            </a:r>
          </a:p>
        </p:txBody>
      </p:sp>
      <p:sp>
        <p:nvSpPr>
          <p:cNvPr id="10" name="Title 1">
            <a:extLst>
              <a:ext uri="{FF2B5EF4-FFF2-40B4-BE49-F238E27FC236}">
                <a16:creationId xmlns:a16="http://schemas.microsoft.com/office/drawing/2014/main" id="{83483836-6192-9646-9BC3-1414C377D8CF}"/>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3416250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59</a:t>
            </a:fld>
            <a:endParaRPr lang="en-US" dirty="0"/>
          </a:p>
        </p:txBody>
      </p:sp>
      <p:pic>
        <p:nvPicPr>
          <p:cNvPr id="5" name="Picture 4">
            <a:extLst>
              <a:ext uri="{FF2B5EF4-FFF2-40B4-BE49-F238E27FC236}">
                <a16:creationId xmlns:a16="http://schemas.microsoft.com/office/drawing/2014/main" id="{DA2BCC4D-7143-2A41-B04F-2DAA14BB7B71}"/>
              </a:ext>
            </a:extLst>
          </p:cNvPr>
          <p:cNvPicPr>
            <a:picLocks noChangeAspect="1"/>
          </p:cNvPicPr>
          <p:nvPr/>
        </p:nvPicPr>
        <p:blipFill>
          <a:blip r:embed="rId3"/>
          <a:stretch>
            <a:fillRect/>
          </a:stretch>
        </p:blipFill>
        <p:spPr>
          <a:xfrm>
            <a:off x="6184132" y="1397000"/>
            <a:ext cx="5885102" cy="5049838"/>
          </a:xfrm>
          <a:prstGeom prst="rect">
            <a:avLst/>
          </a:prstGeom>
        </p:spPr>
      </p:pic>
      <p:pic>
        <p:nvPicPr>
          <p:cNvPr id="7" name="Picture 6">
            <a:extLst>
              <a:ext uri="{FF2B5EF4-FFF2-40B4-BE49-F238E27FC236}">
                <a16:creationId xmlns:a16="http://schemas.microsoft.com/office/drawing/2014/main" id="{008AF9B2-6F54-E942-9972-D11321B86C9A}"/>
              </a:ext>
            </a:extLst>
          </p:cNvPr>
          <p:cNvPicPr>
            <a:picLocks noChangeAspect="1"/>
          </p:cNvPicPr>
          <p:nvPr/>
        </p:nvPicPr>
        <p:blipFill>
          <a:blip r:embed="rId4"/>
          <a:stretch>
            <a:fillRect/>
          </a:stretch>
        </p:blipFill>
        <p:spPr>
          <a:xfrm>
            <a:off x="78291" y="1397000"/>
            <a:ext cx="5891477" cy="5049838"/>
          </a:xfrm>
          <a:prstGeom prst="rect">
            <a:avLst/>
          </a:prstGeom>
        </p:spPr>
      </p:pic>
      <p:sp>
        <p:nvSpPr>
          <p:cNvPr id="8" name="Title 1">
            <a:extLst>
              <a:ext uri="{FF2B5EF4-FFF2-40B4-BE49-F238E27FC236}">
                <a16:creationId xmlns:a16="http://schemas.microsoft.com/office/drawing/2014/main" id="{B7CD91B6-C650-FB4E-9DDE-7E7355106E72}"/>
              </a:ext>
            </a:extLst>
          </p:cNvPr>
          <p:cNvSpPr txBox="1">
            <a:spLocks/>
          </p:cNvSpPr>
          <p:nvPr/>
        </p:nvSpPr>
        <p:spPr>
          <a:xfrm>
            <a:off x="790841" y="551139"/>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3.3 </a:t>
            </a:r>
            <a:r>
              <a:rPr lang="en-TH" sz="3200" dirty="0">
                <a:solidFill>
                  <a:schemeClr val="tx1"/>
                </a:solidFill>
              </a:rPr>
              <a:t>Create Metadata for movie rating (File Delimited)(2)</a:t>
            </a:r>
          </a:p>
        </p:txBody>
      </p:sp>
      <p:sp>
        <p:nvSpPr>
          <p:cNvPr id="9" name="Title 1">
            <a:extLst>
              <a:ext uri="{FF2B5EF4-FFF2-40B4-BE49-F238E27FC236}">
                <a16:creationId xmlns:a16="http://schemas.microsoft.com/office/drawing/2014/main" id="{BDC79FB0-C7FD-9D40-9C86-8A7CAE202E48}"/>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2373265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altLang="en-US" dirty="0"/>
              <a:t>Talend Installation</a:t>
            </a:r>
            <a:endParaRPr lang="en-US" kern="1200" dirty="0">
              <a:solidFill>
                <a:schemeClr val="tx1"/>
              </a:solidFill>
              <a:latin typeface="+mj-lt"/>
              <a:ea typeface="+mj-ea"/>
              <a:cs typeface="+mj-cs"/>
            </a:endParaRPr>
          </a:p>
        </p:txBody>
      </p:sp>
      <p:sp>
        <p:nvSpPr>
          <p:cNvPr id="251" name="Google Shape;251;p39"/>
          <p:cNvSpPr txBox="1">
            <a:spLocks noGrp="1"/>
          </p:cNvSpPr>
          <p:nvPr>
            <p:ph idx="1"/>
          </p:nvPr>
        </p:nvSpPr>
        <p:spPr>
          <a:xfrm>
            <a:off x="641267" y="1874406"/>
            <a:ext cx="5878625" cy="4135900"/>
          </a:xfrm>
          <a:prstGeom prst="rect">
            <a:avLst/>
          </a:prstGeom>
        </p:spPr>
        <p:txBody>
          <a:bodyPr spcFirstLastPara="1" vert="horz" lIns="91440" tIns="45720" rIns="91440" bIns="45720" rtlCol="0" anchor="t" anchorCtr="0">
            <a:noAutofit/>
          </a:bodyPr>
          <a:lstStyle/>
          <a:p>
            <a:pPr marL="0" indent="0">
              <a:buNone/>
            </a:pPr>
            <a:r>
              <a:rPr lang="en-US" sz="2400" b="1" dirty="0">
                <a:solidFill>
                  <a:schemeClr val="tx1"/>
                </a:solidFill>
                <a:highlight>
                  <a:srgbClr val="FFD54F"/>
                </a:highlight>
              </a:rPr>
              <a:t>Open Studio for Data Integration</a:t>
            </a:r>
          </a:p>
          <a:p>
            <a:pPr>
              <a:buFont typeface="Wingdings" pitchFamily="2" charset="2"/>
              <a:buChar char="Ø"/>
            </a:pPr>
            <a:r>
              <a:rPr lang="en-US" sz="2400" dirty="0">
                <a:solidFill>
                  <a:schemeClr val="tx1"/>
                </a:solidFill>
                <a:hlinkClick r:id="rId3"/>
              </a:rPr>
              <a:t> </a:t>
            </a:r>
            <a:r>
              <a:rPr lang="en-US" sz="2400" dirty="0">
                <a:solidFill>
                  <a:schemeClr val="tx1"/>
                </a:solidFill>
                <a:hlinkClick r:id="rId4"/>
              </a:rPr>
              <a:t>https://www.talend.com/products/data-integration/data-integration-open-studio/</a:t>
            </a:r>
            <a:endParaRPr lang="en-US" sz="2400" b="1" dirty="0">
              <a:solidFill>
                <a:schemeClr val="tx1"/>
              </a:solidFill>
            </a:endParaRPr>
          </a:p>
          <a:p>
            <a:pPr marL="0" indent="0">
              <a:buNone/>
            </a:pPr>
            <a:r>
              <a:rPr lang="en-US" sz="2400" b="1" dirty="0">
                <a:solidFill>
                  <a:schemeClr val="tx1"/>
                </a:solidFill>
              </a:rPr>
              <a:t>Cloud Integration (Free Trial)</a:t>
            </a:r>
            <a:r>
              <a:rPr lang="en-US" sz="2000" dirty="0">
                <a:solidFill>
                  <a:schemeClr val="tx1"/>
                </a:solidFill>
              </a:rPr>
              <a:t>: </a:t>
            </a:r>
            <a:endParaRPr lang="en-US" sz="2400" dirty="0">
              <a:solidFill>
                <a:schemeClr val="tx1"/>
              </a:solidFill>
            </a:endParaRPr>
          </a:p>
          <a:p>
            <a:pPr marL="285750" indent="-285750">
              <a:buFont typeface="Wingdings" pitchFamily="2" charset="2"/>
              <a:buChar char="Ø"/>
            </a:pPr>
            <a:r>
              <a:rPr lang="en-US" sz="2400" dirty="0">
                <a:solidFill>
                  <a:schemeClr val="tx1"/>
                </a:solidFill>
                <a:hlinkClick r:id="rId3"/>
              </a:rPr>
              <a:t>https://www.talend.com/free-trial/</a:t>
            </a:r>
            <a:endParaRPr lang="en-US" sz="2400" dirty="0">
              <a:solidFill>
                <a:schemeClr val="tx1"/>
              </a:solidFill>
            </a:endParaRPr>
          </a:p>
          <a:p>
            <a:pPr marL="0" indent="0">
              <a:buNone/>
            </a:pPr>
            <a:br>
              <a:rPr lang="en-US" sz="2400" dirty="0"/>
            </a:br>
            <a:endParaRPr lang="en-US" sz="2400" dirty="0"/>
          </a:p>
          <a:p>
            <a:pPr marL="201168" lvl="1" indent="0">
              <a:lnSpc>
                <a:spcPct val="90000"/>
              </a:lnSpc>
              <a:buNone/>
            </a:pPr>
            <a:endParaRPr lang="en-US" altLang="en-US" sz="2200" dirty="0">
              <a:solidFill>
                <a:srgbClr val="FF3300"/>
              </a:solidFill>
            </a:endParaRP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6</a:t>
            </a:fld>
            <a:endParaRPr lang="en-US">
              <a:solidFill>
                <a:schemeClr val="bg1">
                  <a:alpha val="80000"/>
                </a:schemeClr>
              </a:solidFill>
            </a:endParaRPr>
          </a:p>
        </p:txBody>
      </p:sp>
      <p:grpSp>
        <p:nvGrpSpPr>
          <p:cNvPr id="6" name="Group 5">
            <a:extLst>
              <a:ext uri="{FF2B5EF4-FFF2-40B4-BE49-F238E27FC236}">
                <a16:creationId xmlns:a16="http://schemas.microsoft.com/office/drawing/2014/main" id="{F7F5D2C5-C046-B841-820C-C2AE304A50B3}"/>
              </a:ext>
            </a:extLst>
          </p:cNvPr>
          <p:cNvGrpSpPr/>
          <p:nvPr/>
        </p:nvGrpSpPr>
        <p:grpSpPr>
          <a:xfrm>
            <a:off x="6096000" y="341259"/>
            <a:ext cx="5895306" cy="6289840"/>
            <a:chOff x="6024155" y="1425665"/>
            <a:chExt cx="5895306" cy="6289840"/>
          </a:xfrm>
        </p:grpSpPr>
        <p:pic>
          <p:nvPicPr>
            <p:cNvPr id="3" name="Picture 2">
              <a:extLst>
                <a:ext uri="{FF2B5EF4-FFF2-40B4-BE49-F238E27FC236}">
                  <a16:creationId xmlns:a16="http://schemas.microsoft.com/office/drawing/2014/main" id="{4E14BD09-EBD1-D345-BD6B-296B0C6C460D}"/>
                </a:ext>
              </a:extLst>
            </p:cNvPr>
            <p:cNvPicPr>
              <a:picLocks noChangeAspect="1"/>
            </p:cNvPicPr>
            <p:nvPr/>
          </p:nvPicPr>
          <p:blipFill>
            <a:blip r:embed="rId5"/>
            <a:stretch>
              <a:fillRect/>
            </a:stretch>
          </p:blipFill>
          <p:spPr>
            <a:xfrm>
              <a:off x="6741962" y="1425665"/>
              <a:ext cx="5177499" cy="2925576"/>
            </a:xfrm>
            <a:prstGeom prst="rect">
              <a:avLst/>
            </a:prstGeom>
          </p:spPr>
        </p:pic>
        <p:sp>
          <p:nvSpPr>
            <p:cNvPr id="4" name="Frame 3">
              <a:extLst>
                <a:ext uri="{FF2B5EF4-FFF2-40B4-BE49-F238E27FC236}">
                  <a16:creationId xmlns:a16="http://schemas.microsoft.com/office/drawing/2014/main" id="{0036AC72-7F94-DB40-A98A-EA30A58AAD4C}"/>
                </a:ext>
              </a:extLst>
            </p:cNvPr>
            <p:cNvSpPr/>
            <p:nvPr/>
          </p:nvSpPr>
          <p:spPr>
            <a:xfrm>
              <a:off x="9414934" y="1534021"/>
              <a:ext cx="1594494" cy="431745"/>
            </a:xfrm>
            <a:prstGeom prst="frame">
              <a:avLst>
                <a:gd name="adj1" fmla="val 60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5" name="Picture 4">
              <a:extLst>
                <a:ext uri="{FF2B5EF4-FFF2-40B4-BE49-F238E27FC236}">
                  <a16:creationId xmlns:a16="http://schemas.microsoft.com/office/drawing/2014/main" id="{0C256F4A-E1D0-3443-A492-1D1D50F66637}"/>
                </a:ext>
              </a:extLst>
            </p:cNvPr>
            <p:cNvPicPr>
              <a:picLocks noChangeAspect="1"/>
            </p:cNvPicPr>
            <p:nvPr/>
          </p:nvPicPr>
          <p:blipFill>
            <a:blip r:embed="rId6"/>
            <a:stretch>
              <a:fillRect/>
            </a:stretch>
          </p:blipFill>
          <p:spPr>
            <a:xfrm>
              <a:off x="6024155" y="4662399"/>
              <a:ext cx="5895306" cy="3053106"/>
            </a:xfrm>
            <a:prstGeom prst="rect">
              <a:avLst/>
            </a:prstGeom>
          </p:spPr>
        </p:pic>
      </p:grpSp>
    </p:spTree>
    <p:extLst>
      <p:ext uri="{BB962C8B-B14F-4D97-AF65-F5344CB8AC3E}">
        <p14:creationId xmlns:p14="http://schemas.microsoft.com/office/powerpoint/2010/main" val="228100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D2A515-2F71-2741-8419-6B9205E00E04}"/>
              </a:ext>
            </a:extLst>
          </p:cNvPr>
          <p:cNvPicPr>
            <a:picLocks noChangeAspect="1"/>
          </p:cNvPicPr>
          <p:nvPr/>
        </p:nvPicPr>
        <p:blipFill>
          <a:blip r:embed="rId3"/>
          <a:stretch>
            <a:fillRect/>
          </a:stretch>
        </p:blipFill>
        <p:spPr>
          <a:xfrm>
            <a:off x="971449" y="1386135"/>
            <a:ext cx="6191575" cy="5306106"/>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60</a:t>
            </a:fld>
            <a:endParaRPr lang="en-US" dirty="0"/>
          </a:p>
        </p:txBody>
      </p:sp>
      <p:pic>
        <p:nvPicPr>
          <p:cNvPr id="7" name="Picture 6">
            <a:extLst>
              <a:ext uri="{FF2B5EF4-FFF2-40B4-BE49-F238E27FC236}">
                <a16:creationId xmlns:a16="http://schemas.microsoft.com/office/drawing/2014/main" id="{EC31B791-1CF9-2441-AD94-026C820C3BF4}"/>
              </a:ext>
            </a:extLst>
          </p:cNvPr>
          <p:cNvPicPr>
            <a:picLocks noChangeAspect="1"/>
          </p:cNvPicPr>
          <p:nvPr/>
        </p:nvPicPr>
        <p:blipFill rotWithShape="1">
          <a:blip r:embed="rId4"/>
          <a:srcRect b="5930"/>
          <a:stretch/>
        </p:blipFill>
        <p:spPr>
          <a:xfrm>
            <a:off x="7841096" y="1459024"/>
            <a:ext cx="3542491" cy="4760665"/>
          </a:xfrm>
          <a:prstGeom prst="rect">
            <a:avLst/>
          </a:prstGeom>
        </p:spPr>
      </p:pic>
      <p:sp>
        <p:nvSpPr>
          <p:cNvPr id="12" name="Frame 11">
            <a:extLst>
              <a:ext uri="{FF2B5EF4-FFF2-40B4-BE49-F238E27FC236}">
                <a16:creationId xmlns:a16="http://schemas.microsoft.com/office/drawing/2014/main" id="{12CE9EFF-AB10-BF4B-AAC0-B5C4BF91CEE6}"/>
              </a:ext>
            </a:extLst>
          </p:cNvPr>
          <p:cNvSpPr/>
          <p:nvPr/>
        </p:nvSpPr>
        <p:spPr>
          <a:xfrm>
            <a:off x="8359075" y="5595554"/>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3" name="Frame 12">
            <a:extLst>
              <a:ext uri="{FF2B5EF4-FFF2-40B4-BE49-F238E27FC236}">
                <a16:creationId xmlns:a16="http://schemas.microsoft.com/office/drawing/2014/main" id="{34D51E27-ACEB-CB41-A267-05F90F430DEA}"/>
              </a:ext>
            </a:extLst>
          </p:cNvPr>
          <p:cNvSpPr/>
          <p:nvPr/>
        </p:nvSpPr>
        <p:spPr>
          <a:xfrm>
            <a:off x="1079378" y="4039188"/>
            <a:ext cx="5905622" cy="782514"/>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49685DF8-DC27-3940-992A-C965BFCE8678}"/>
              </a:ext>
            </a:extLst>
          </p:cNvPr>
          <p:cNvSpPr txBox="1">
            <a:spLocks/>
          </p:cNvSpPr>
          <p:nvPr/>
        </p:nvSpPr>
        <p:spPr>
          <a:xfrm>
            <a:off x="790841" y="551139"/>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3.3 </a:t>
            </a:r>
            <a:r>
              <a:rPr lang="en-TH" sz="3200" dirty="0">
                <a:solidFill>
                  <a:schemeClr val="tx1"/>
                </a:solidFill>
              </a:rPr>
              <a:t>Create Metadata for movie rating (File Delimited)(</a:t>
            </a:r>
            <a:r>
              <a:rPr lang="en-US" sz="3200" dirty="0">
                <a:solidFill>
                  <a:schemeClr val="tx1"/>
                </a:solidFill>
              </a:rPr>
              <a:t>3</a:t>
            </a:r>
            <a:r>
              <a:rPr lang="en-TH" sz="3200" dirty="0">
                <a:solidFill>
                  <a:schemeClr val="tx1"/>
                </a:solidFill>
              </a:rPr>
              <a:t>)</a:t>
            </a:r>
          </a:p>
        </p:txBody>
      </p:sp>
      <p:sp>
        <p:nvSpPr>
          <p:cNvPr id="11" name="Title 1">
            <a:extLst>
              <a:ext uri="{FF2B5EF4-FFF2-40B4-BE49-F238E27FC236}">
                <a16:creationId xmlns:a16="http://schemas.microsoft.com/office/drawing/2014/main" id="{FAE0238F-3294-C94F-A62E-3B28F2B9A8F6}"/>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
        <p:nvSpPr>
          <p:cNvPr id="9" name="TextBox 8">
            <a:extLst>
              <a:ext uri="{FF2B5EF4-FFF2-40B4-BE49-F238E27FC236}">
                <a16:creationId xmlns:a16="http://schemas.microsoft.com/office/drawing/2014/main" id="{8495F506-FB49-8A48-99CA-0393195E8422}"/>
              </a:ext>
            </a:extLst>
          </p:cNvPr>
          <p:cNvSpPr txBox="1"/>
          <p:nvPr/>
        </p:nvSpPr>
        <p:spPr>
          <a:xfrm>
            <a:off x="1790796" y="5816636"/>
            <a:ext cx="4029245" cy="369332"/>
          </a:xfrm>
          <a:prstGeom prst="rect">
            <a:avLst/>
          </a:prstGeom>
          <a:noFill/>
        </p:spPr>
        <p:txBody>
          <a:bodyPr wrap="none" rtlCol="0">
            <a:spAutoFit/>
          </a:bodyPr>
          <a:lstStyle/>
          <a:p>
            <a:r>
              <a:rPr lang="en-TH" dirty="0">
                <a:solidFill>
                  <a:schemeClr val="accent4"/>
                </a:solidFill>
              </a:rPr>
              <a:t>Date pattern = “yyyy-MM-dd HH:mm:ss”</a:t>
            </a:r>
          </a:p>
        </p:txBody>
      </p:sp>
    </p:spTree>
    <p:extLst>
      <p:ext uri="{BB962C8B-B14F-4D97-AF65-F5344CB8AC3E}">
        <p14:creationId xmlns:p14="http://schemas.microsoft.com/office/powerpoint/2010/main" val="2908716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DBDC08-DD99-434F-BBE2-CB58EF07C946}"/>
              </a:ext>
            </a:extLst>
          </p:cNvPr>
          <p:cNvPicPr>
            <a:picLocks noChangeAspect="1"/>
          </p:cNvPicPr>
          <p:nvPr/>
        </p:nvPicPr>
        <p:blipFill rotWithShape="1">
          <a:blip r:embed="rId3"/>
          <a:srcRect b="5930"/>
          <a:stretch/>
        </p:blipFill>
        <p:spPr>
          <a:xfrm>
            <a:off x="7841096" y="1485918"/>
            <a:ext cx="3542491" cy="4760665"/>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61</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Task3</a:t>
            </a:r>
            <a:endParaRPr lang="en-TH" sz="4000" dirty="0"/>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211380" y="2060933"/>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File Delimited “ratings”</a:t>
            </a:r>
          </a:p>
        </p:txBody>
      </p:sp>
      <p:sp>
        <p:nvSpPr>
          <p:cNvPr id="10" name="Frame 9">
            <a:extLst>
              <a:ext uri="{FF2B5EF4-FFF2-40B4-BE49-F238E27FC236}">
                <a16:creationId xmlns:a16="http://schemas.microsoft.com/office/drawing/2014/main" id="{715F8DD4-3B90-6D4D-BC6A-3864F75EACBB}"/>
              </a:ext>
            </a:extLst>
          </p:cNvPr>
          <p:cNvSpPr/>
          <p:nvPr/>
        </p:nvSpPr>
        <p:spPr>
          <a:xfrm>
            <a:off x="8507380" y="5638468"/>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972801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AE88-A2BD-3B46-81B1-195FAF1981B5}"/>
              </a:ext>
            </a:extLst>
          </p:cNvPr>
          <p:cNvSpPr>
            <a:spLocks noGrp="1"/>
          </p:cNvSpPr>
          <p:nvPr>
            <p:ph type="title"/>
          </p:nvPr>
        </p:nvSpPr>
        <p:spPr>
          <a:xfrm>
            <a:off x="1097280" y="286603"/>
            <a:ext cx="10058400" cy="1290471"/>
          </a:xfrm>
        </p:spPr>
        <p:txBody>
          <a:bodyPr>
            <a:normAutofit/>
          </a:bodyPr>
          <a:lstStyle/>
          <a:p>
            <a:r>
              <a:rPr lang="en-TH" sz="4400" dirty="0">
                <a:solidFill>
                  <a:schemeClr val="tx1"/>
                </a:solidFill>
              </a:rPr>
              <a:t>The Results from Extraction Process</a:t>
            </a:r>
          </a:p>
        </p:txBody>
      </p:sp>
      <p:sp>
        <p:nvSpPr>
          <p:cNvPr id="4" name="Slide Number Placeholder 3">
            <a:extLst>
              <a:ext uri="{FF2B5EF4-FFF2-40B4-BE49-F238E27FC236}">
                <a16:creationId xmlns:a16="http://schemas.microsoft.com/office/drawing/2014/main" id="{4890FB2A-C82F-B044-BB70-3BBAFBF79ED8}"/>
              </a:ext>
            </a:extLst>
          </p:cNvPr>
          <p:cNvSpPr>
            <a:spLocks noGrp="1"/>
          </p:cNvSpPr>
          <p:nvPr>
            <p:ph type="sldNum" sz="quarter" idx="12"/>
          </p:nvPr>
        </p:nvSpPr>
        <p:spPr/>
        <p:txBody>
          <a:bodyPr/>
          <a:lstStyle/>
          <a:p>
            <a:fld id="{3A98EE3D-8CD1-4C3F-BD1C-C98C9596463C}" type="slidenum">
              <a:rPr lang="en-US" smtClean="0"/>
              <a:t>62</a:t>
            </a:fld>
            <a:endParaRPr lang="en-US" dirty="0"/>
          </a:p>
        </p:txBody>
      </p:sp>
      <p:sp>
        <p:nvSpPr>
          <p:cNvPr id="8" name="Rectangle 7">
            <a:extLst>
              <a:ext uri="{FF2B5EF4-FFF2-40B4-BE49-F238E27FC236}">
                <a16:creationId xmlns:a16="http://schemas.microsoft.com/office/drawing/2014/main" id="{D3FB6717-EB62-E64E-9345-EC67C1C323FA}"/>
              </a:ext>
            </a:extLst>
          </p:cNvPr>
          <p:cNvSpPr/>
          <p:nvPr/>
        </p:nvSpPr>
        <p:spPr>
          <a:xfrm>
            <a:off x="6126480" y="5859954"/>
            <a:ext cx="735842" cy="369332"/>
          </a:xfrm>
          <a:prstGeom prst="rect">
            <a:avLst/>
          </a:prstGeom>
        </p:spPr>
        <p:txBody>
          <a:bodyPr wrap="none">
            <a:spAutoFit/>
          </a:bodyPr>
          <a:lstStyle/>
          <a:p>
            <a:r>
              <a:rPr lang="en-US" dirty="0"/>
              <a:t>Users</a:t>
            </a:r>
            <a:endParaRPr lang="en-TH" dirty="0"/>
          </a:p>
        </p:txBody>
      </p:sp>
      <p:sp>
        <p:nvSpPr>
          <p:cNvPr id="29" name="Rectangle 28">
            <a:extLst>
              <a:ext uri="{FF2B5EF4-FFF2-40B4-BE49-F238E27FC236}">
                <a16:creationId xmlns:a16="http://schemas.microsoft.com/office/drawing/2014/main" id="{F01055A3-1B06-6F40-80BA-072610185337}"/>
              </a:ext>
            </a:extLst>
          </p:cNvPr>
          <p:cNvSpPr/>
          <p:nvPr/>
        </p:nvSpPr>
        <p:spPr>
          <a:xfrm>
            <a:off x="9707504" y="5845462"/>
            <a:ext cx="917239" cy="369332"/>
          </a:xfrm>
          <a:prstGeom prst="rect">
            <a:avLst/>
          </a:prstGeom>
        </p:spPr>
        <p:txBody>
          <a:bodyPr wrap="none">
            <a:spAutoFit/>
          </a:bodyPr>
          <a:lstStyle/>
          <a:p>
            <a:r>
              <a:rPr lang="en-US" dirty="0"/>
              <a:t>Ratings</a:t>
            </a:r>
            <a:endParaRPr lang="en-TH" dirty="0"/>
          </a:p>
        </p:txBody>
      </p:sp>
      <p:sp>
        <p:nvSpPr>
          <p:cNvPr id="35" name="Rectangle 34">
            <a:extLst>
              <a:ext uri="{FF2B5EF4-FFF2-40B4-BE49-F238E27FC236}">
                <a16:creationId xmlns:a16="http://schemas.microsoft.com/office/drawing/2014/main" id="{9F95BD85-5AAD-D44A-BA4B-06DF888FB4D1}"/>
              </a:ext>
            </a:extLst>
          </p:cNvPr>
          <p:cNvSpPr/>
          <p:nvPr/>
        </p:nvSpPr>
        <p:spPr>
          <a:xfrm>
            <a:off x="1905124" y="5744763"/>
            <a:ext cx="873188" cy="369332"/>
          </a:xfrm>
          <a:prstGeom prst="rect">
            <a:avLst/>
          </a:prstGeom>
        </p:spPr>
        <p:txBody>
          <a:bodyPr wrap="none">
            <a:spAutoFit/>
          </a:bodyPr>
          <a:lstStyle/>
          <a:p>
            <a:r>
              <a:rPr lang="en-US" dirty="0"/>
              <a:t>Movies</a:t>
            </a:r>
            <a:endParaRPr lang="en-TH" dirty="0"/>
          </a:p>
        </p:txBody>
      </p:sp>
      <p:pic>
        <p:nvPicPr>
          <p:cNvPr id="31" name="Picture 30">
            <a:extLst>
              <a:ext uri="{FF2B5EF4-FFF2-40B4-BE49-F238E27FC236}">
                <a16:creationId xmlns:a16="http://schemas.microsoft.com/office/drawing/2014/main" id="{F4B4126C-3A88-F94B-8E79-76F39F58CD18}"/>
              </a:ext>
            </a:extLst>
          </p:cNvPr>
          <p:cNvPicPr>
            <a:picLocks noChangeAspect="1"/>
          </p:cNvPicPr>
          <p:nvPr/>
        </p:nvPicPr>
        <p:blipFill>
          <a:blip r:embed="rId3"/>
          <a:stretch>
            <a:fillRect/>
          </a:stretch>
        </p:blipFill>
        <p:spPr>
          <a:xfrm>
            <a:off x="5565733" y="1926503"/>
            <a:ext cx="3256802" cy="3879122"/>
          </a:xfrm>
          <a:prstGeom prst="rect">
            <a:avLst/>
          </a:prstGeom>
          <a:effectLst>
            <a:outerShdw blurRad="50800" dist="38100" dir="2700000" algn="tl" rotWithShape="0">
              <a:srgbClr val="002060">
                <a:alpha val="40000"/>
              </a:srgbClr>
            </a:outerShdw>
          </a:effectLst>
        </p:spPr>
      </p:pic>
      <p:pic>
        <p:nvPicPr>
          <p:cNvPr id="43" name="Picture 42">
            <a:extLst>
              <a:ext uri="{FF2B5EF4-FFF2-40B4-BE49-F238E27FC236}">
                <a16:creationId xmlns:a16="http://schemas.microsoft.com/office/drawing/2014/main" id="{A3CE3959-420E-D140-9FBE-88E1C710C04B}"/>
              </a:ext>
            </a:extLst>
          </p:cNvPr>
          <p:cNvPicPr>
            <a:picLocks noChangeAspect="1"/>
          </p:cNvPicPr>
          <p:nvPr/>
        </p:nvPicPr>
        <p:blipFill>
          <a:blip r:embed="rId4"/>
          <a:stretch>
            <a:fillRect/>
          </a:stretch>
        </p:blipFill>
        <p:spPr>
          <a:xfrm>
            <a:off x="9132105" y="1923686"/>
            <a:ext cx="2705078" cy="3944496"/>
          </a:xfrm>
          <a:prstGeom prst="rect">
            <a:avLst/>
          </a:prstGeom>
          <a:effectLst>
            <a:outerShdw blurRad="50800" dist="38100" dir="2700000" algn="tl" rotWithShape="0">
              <a:srgbClr val="002060">
                <a:alpha val="40000"/>
              </a:srgbClr>
            </a:outerShdw>
          </a:effectLst>
        </p:spPr>
      </p:pic>
      <p:sp>
        <p:nvSpPr>
          <p:cNvPr id="13" name="Rectangle 12">
            <a:extLst>
              <a:ext uri="{FF2B5EF4-FFF2-40B4-BE49-F238E27FC236}">
                <a16:creationId xmlns:a16="http://schemas.microsoft.com/office/drawing/2014/main" id="{6B8B26C2-F363-854B-89BB-984CE8C5A9D9}"/>
              </a:ext>
            </a:extLst>
          </p:cNvPr>
          <p:cNvSpPr/>
          <p:nvPr/>
        </p:nvSpPr>
        <p:spPr>
          <a:xfrm>
            <a:off x="4884409" y="6433759"/>
            <a:ext cx="2508700" cy="369332"/>
          </a:xfrm>
          <a:prstGeom prst="rect">
            <a:avLst/>
          </a:prstGeom>
        </p:spPr>
        <p:txBody>
          <a:bodyPr wrap="none">
            <a:spAutoFit/>
          </a:bodyPr>
          <a:lstStyle/>
          <a:p>
            <a:r>
              <a:rPr lang="en-TH" dirty="0">
                <a:solidFill>
                  <a:srgbClr val="FFD54F"/>
                </a:solidFill>
              </a:rPr>
              <a:t>File Delimited Metadata</a:t>
            </a:r>
          </a:p>
        </p:txBody>
      </p:sp>
      <p:cxnSp>
        <p:nvCxnSpPr>
          <p:cNvPr id="14" name="Straight Arrow Connector 13">
            <a:extLst>
              <a:ext uri="{FF2B5EF4-FFF2-40B4-BE49-F238E27FC236}">
                <a16:creationId xmlns:a16="http://schemas.microsoft.com/office/drawing/2014/main" id="{B4A740E7-B150-8B42-8F58-49542F66F983}"/>
              </a:ext>
            </a:extLst>
          </p:cNvPr>
          <p:cNvCxnSpPr>
            <a:cxnSpLocks/>
          </p:cNvCxnSpPr>
          <p:nvPr/>
        </p:nvCxnSpPr>
        <p:spPr>
          <a:xfrm flipH="1" flipV="1">
            <a:off x="2563301" y="6157116"/>
            <a:ext cx="2321108" cy="461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258BD1-6203-9D45-873C-900CC9CA8D82}"/>
              </a:ext>
            </a:extLst>
          </p:cNvPr>
          <p:cNvCxnSpPr>
            <a:cxnSpLocks/>
          </p:cNvCxnSpPr>
          <p:nvPr/>
        </p:nvCxnSpPr>
        <p:spPr>
          <a:xfrm flipV="1">
            <a:off x="5900638" y="6137165"/>
            <a:ext cx="287243" cy="296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768595-FCE9-D24C-A597-C4A1D9F1533E}"/>
              </a:ext>
            </a:extLst>
          </p:cNvPr>
          <p:cNvCxnSpPr>
            <a:cxnSpLocks/>
            <a:stCxn id="13" idx="3"/>
            <a:endCxn id="29" idx="1"/>
          </p:cNvCxnSpPr>
          <p:nvPr/>
        </p:nvCxnSpPr>
        <p:spPr>
          <a:xfrm flipV="1">
            <a:off x="7393109" y="6030128"/>
            <a:ext cx="2314395" cy="588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E9A157F-E70D-E54B-9A38-713ADAB0A21C}"/>
              </a:ext>
            </a:extLst>
          </p:cNvPr>
          <p:cNvPicPr>
            <a:picLocks noChangeAspect="1"/>
          </p:cNvPicPr>
          <p:nvPr/>
        </p:nvPicPr>
        <p:blipFill rotWithShape="1">
          <a:blip r:embed="rId5"/>
          <a:srcRect b="8754"/>
          <a:stretch/>
        </p:blipFill>
        <p:spPr>
          <a:xfrm>
            <a:off x="83993" y="1923687"/>
            <a:ext cx="5384197" cy="3821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31314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8C8D-A56B-CB40-983A-BBE2043E4945}"/>
              </a:ext>
            </a:extLst>
          </p:cNvPr>
          <p:cNvSpPr>
            <a:spLocks noGrp="1"/>
          </p:cNvSpPr>
          <p:nvPr>
            <p:ph type="title"/>
          </p:nvPr>
        </p:nvSpPr>
        <p:spPr>
          <a:xfrm>
            <a:off x="1325187" y="1978243"/>
            <a:ext cx="10058400" cy="1450757"/>
          </a:xfrm>
        </p:spPr>
        <p:txBody>
          <a:bodyPr>
            <a:normAutofit/>
          </a:bodyPr>
          <a:lstStyle/>
          <a:p>
            <a:pPr algn="ctr"/>
            <a:r>
              <a:rPr lang="en-TH" sz="6000" dirty="0"/>
              <a:t>Part </a:t>
            </a:r>
            <a:r>
              <a:rPr lang="en-US" sz="6000" dirty="0"/>
              <a:t>2</a:t>
            </a:r>
            <a:endParaRPr lang="en-TH" sz="6000" dirty="0"/>
          </a:p>
        </p:txBody>
      </p:sp>
      <p:sp>
        <p:nvSpPr>
          <p:cNvPr id="4" name="Slide Number Placeholder 3">
            <a:extLst>
              <a:ext uri="{FF2B5EF4-FFF2-40B4-BE49-F238E27FC236}">
                <a16:creationId xmlns:a16="http://schemas.microsoft.com/office/drawing/2014/main" id="{EC37C065-9563-684D-B7F1-E797D2831063}"/>
              </a:ext>
            </a:extLst>
          </p:cNvPr>
          <p:cNvSpPr>
            <a:spLocks noGrp="1"/>
          </p:cNvSpPr>
          <p:nvPr>
            <p:ph type="sldNum" sz="quarter" idx="12"/>
          </p:nvPr>
        </p:nvSpPr>
        <p:spPr/>
        <p:txBody>
          <a:bodyPr/>
          <a:lstStyle/>
          <a:p>
            <a:fld id="{3A98EE3D-8CD1-4C3F-BD1C-C98C9596463C}" type="slidenum">
              <a:rPr lang="en-US" smtClean="0"/>
              <a:t>63</a:t>
            </a:fld>
            <a:endParaRPr lang="en-US" dirty="0"/>
          </a:p>
        </p:txBody>
      </p:sp>
      <p:cxnSp>
        <p:nvCxnSpPr>
          <p:cNvPr id="6" name="Straight Connector 5">
            <a:extLst>
              <a:ext uri="{FF2B5EF4-FFF2-40B4-BE49-F238E27FC236}">
                <a16:creationId xmlns:a16="http://schemas.microsoft.com/office/drawing/2014/main" id="{37FF8CEE-1E13-EB45-BD7D-2E5341EEF1C3}"/>
              </a:ext>
            </a:extLst>
          </p:cNvPr>
          <p:cNvCxnSpPr/>
          <p:nvPr/>
        </p:nvCxnSpPr>
        <p:spPr>
          <a:xfrm>
            <a:off x="1210235" y="3966882"/>
            <a:ext cx="9897036"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E008CFE-273F-8040-A781-DB1D9F3E9663}"/>
              </a:ext>
            </a:extLst>
          </p:cNvPr>
          <p:cNvSpPr txBox="1"/>
          <p:nvPr/>
        </p:nvSpPr>
        <p:spPr>
          <a:xfrm>
            <a:off x="8328353" y="5908955"/>
            <a:ext cx="3445239" cy="369332"/>
          </a:xfrm>
          <a:prstGeom prst="rect">
            <a:avLst/>
          </a:prstGeom>
          <a:noFill/>
        </p:spPr>
        <p:txBody>
          <a:bodyPr wrap="none" rtlCol="0">
            <a:spAutoFit/>
          </a:bodyPr>
          <a:lstStyle/>
          <a:p>
            <a:r>
              <a:rPr lang="en-US" dirty="0"/>
              <a:t>T</a:t>
            </a:r>
            <a:r>
              <a:rPr lang="en-TH" dirty="0"/>
              <a:t>o be continued on Nov 13, 2020</a:t>
            </a:r>
          </a:p>
        </p:txBody>
      </p:sp>
    </p:spTree>
    <p:extLst>
      <p:ext uri="{BB962C8B-B14F-4D97-AF65-F5344CB8AC3E}">
        <p14:creationId xmlns:p14="http://schemas.microsoft.com/office/powerpoint/2010/main" val="1817117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4"/>
          <p:cNvSpPr>
            <a:spLocks noGrp="1"/>
          </p:cNvSpPr>
          <p:nvPr>
            <p:ph type="sldNum" sz="quarter" idx="11"/>
          </p:nvPr>
        </p:nvSpPr>
        <p:spPr>
          <a:noFill/>
        </p:spPr>
        <p:txBody>
          <a:bodyP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eaLnBrk="1" hangingPunct="1"/>
            <a:fld id="{F2FF4A50-5318-43BB-AC62-45CD14B88AC1}" type="slidenum">
              <a:rPr lang="en-US" altLang="en-US">
                <a:latin typeface="Arial Black" panose="020B0A04020102020204" pitchFamily="34" charset="0"/>
              </a:rPr>
              <a:pPr eaLnBrk="1" hangingPunct="1"/>
              <a:t>64</a:t>
            </a:fld>
            <a:endParaRPr lang="th-TH" altLang="en-US" dirty="0">
              <a:latin typeface="Arial Black" panose="020B0A04020102020204" pitchFamily="34" charset="0"/>
            </a:endParaRPr>
          </a:p>
        </p:txBody>
      </p:sp>
      <p:sp>
        <p:nvSpPr>
          <p:cNvPr id="89091" name="Rectangle 2"/>
          <p:cNvSpPr>
            <a:spLocks noGrp="1" noChangeArrowheads="1"/>
          </p:cNvSpPr>
          <p:nvPr>
            <p:ph type="title"/>
          </p:nvPr>
        </p:nvSpPr>
        <p:spPr/>
        <p:txBody>
          <a:bodyPr/>
          <a:lstStyle/>
          <a:p>
            <a:pPr eaLnBrk="1" hangingPunct="1"/>
            <a:r>
              <a:rPr lang="en-US" altLang="en-US" dirty="0"/>
              <a:t>References</a:t>
            </a:r>
            <a:endParaRPr lang="th-TH" altLang="en-US" dirty="0"/>
          </a:p>
        </p:txBody>
      </p:sp>
      <p:sp>
        <p:nvSpPr>
          <p:cNvPr id="89092" name="Rectangle 3"/>
          <p:cNvSpPr>
            <a:spLocks noGrp="1" noChangeArrowheads="1"/>
          </p:cNvSpPr>
          <p:nvPr>
            <p:ph type="body" idx="1"/>
          </p:nvPr>
        </p:nvSpPr>
        <p:spPr/>
        <p:txBody>
          <a:bodyPr>
            <a:normAutofit/>
          </a:bodyPr>
          <a:lstStyle/>
          <a:p>
            <a:pPr marL="457200" indent="-457200" fontAlgn="base">
              <a:buFont typeface="+mj-lt"/>
              <a:buAutoNum type="arabicPeriod"/>
            </a:pPr>
            <a:r>
              <a:rPr lang="en-US" altLang="en-US" sz="2400" dirty="0">
                <a:solidFill>
                  <a:srgbClr val="0070C0"/>
                </a:solidFill>
              </a:rPr>
              <a:t> </a:t>
            </a:r>
            <a:r>
              <a:rPr lang="en-US" sz="2200" dirty="0">
                <a:hlinkClick r:id="rId3"/>
              </a:rPr>
              <a:t>https://www.talend.com/resources/discovering-talend-studio/</a:t>
            </a:r>
            <a:endParaRPr lang="en-US" sz="2200" dirty="0"/>
          </a:p>
          <a:p>
            <a:pPr marL="457200" indent="-457200" fontAlgn="base">
              <a:buFont typeface="+mj-lt"/>
              <a:buAutoNum type="arabicPeriod"/>
            </a:pPr>
            <a:r>
              <a:rPr lang="en-US" altLang="en-US" sz="2200" dirty="0">
                <a:solidFill>
                  <a:srgbClr val="0070C0"/>
                </a:solidFill>
                <a:hlinkClick r:id="rId4"/>
              </a:rPr>
              <a:t>https://www.tutorialspoint.com/talend/index.htm</a:t>
            </a:r>
            <a:endParaRPr lang="th-TH" altLang="en-US" sz="2200" dirty="0">
              <a:solidFill>
                <a:srgbClr val="0070C0"/>
              </a:solidFill>
            </a:endParaRPr>
          </a:p>
          <a:p>
            <a:pPr marL="457200" indent="-457200" fontAlgn="base">
              <a:buFont typeface="+mj-lt"/>
              <a:buAutoNum type="arabicPeriod"/>
            </a:pPr>
            <a:endParaRPr lang="th-TH" altLang="en-US" sz="2200" dirty="0">
              <a:solidFill>
                <a:srgbClr val="0070C0"/>
              </a:solidFill>
            </a:endParaRPr>
          </a:p>
        </p:txBody>
      </p:sp>
    </p:spTree>
    <p:extLst>
      <p:ext uri="{BB962C8B-B14F-4D97-AF65-F5344CB8AC3E}">
        <p14:creationId xmlns:p14="http://schemas.microsoft.com/office/powerpoint/2010/main" val="3302455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4"/>
        <p:cNvGrpSpPr/>
        <p:nvPr/>
      </p:nvGrpSpPr>
      <p:grpSpPr>
        <a:xfrm>
          <a:off x="0" y="0"/>
          <a:ext cx="0" cy="0"/>
          <a:chOff x="0" y="0"/>
          <a:chExt cx="0" cy="0"/>
        </a:xfrm>
      </p:grpSpPr>
      <p:sp>
        <p:nvSpPr>
          <p:cNvPr id="134" name="Rectangle 1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6" name="Straight Connector 1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6" name="Google Shape;826;p90"/>
          <p:cNvPicPr preferRelativeResize="0"/>
          <p:nvPr/>
        </p:nvPicPr>
        <p:blipFill rotWithShape="1">
          <a:blip r:embed="rId3"/>
          <a:srcRect b="15730"/>
          <a:stretch/>
        </p:blipFill>
        <p:spPr>
          <a:xfrm>
            <a:off x="20" y="290342"/>
            <a:ext cx="12191980" cy="6858000"/>
          </a:xfrm>
          <a:prstGeom prst="rect">
            <a:avLst/>
          </a:prstGeom>
          <a:noFill/>
        </p:spPr>
      </p:pic>
      <p:sp>
        <p:nvSpPr>
          <p:cNvPr id="140" name="Rectangle 13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C225E0-846D-4C3D-8E3A-BE00A7D2E4E4}"/>
              </a:ext>
            </a:extLst>
          </p:cNvPr>
          <p:cNvSpPr>
            <a:spLocks noGrp="1"/>
          </p:cNvSpPr>
          <p:nvPr>
            <p:ph type="title"/>
          </p:nvPr>
        </p:nvSpPr>
        <p:spPr>
          <a:xfrm>
            <a:off x="854277" y="1475234"/>
            <a:ext cx="3214307" cy="2901694"/>
          </a:xfrm>
        </p:spPr>
        <p:txBody>
          <a:bodyPr vert="horz" lIns="91440" tIns="45720" rIns="91440" bIns="45720" rtlCol="0" anchor="b">
            <a:normAutofit/>
          </a:bodyPr>
          <a:lstStyle/>
          <a:p>
            <a:endParaRPr lang="en-US" sz="2400" dirty="0">
              <a:solidFill>
                <a:schemeClr val="tx1"/>
              </a:solidFill>
              <a:sym typeface="Roboto Slab"/>
            </a:endParaRPr>
          </a:p>
          <a:p>
            <a:r>
              <a:rPr lang="en-US" sz="2400" dirty="0">
                <a:solidFill>
                  <a:schemeClr val="tx1"/>
                </a:solidFill>
                <a:sym typeface="Roboto Slab"/>
              </a:rPr>
              <a:t>Thank you.</a:t>
            </a:r>
          </a:p>
          <a:p>
            <a:endParaRPr lang="en-US" sz="2400" dirty="0">
              <a:solidFill>
                <a:schemeClr val="tx1"/>
              </a:solidFill>
              <a:sym typeface="Roboto Slab"/>
            </a:endParaRPr>
          </a:p>
          <a:p>
            <a:endParaRPr lang="en-US" sz="2400" dirty="0">
              <a:solidFill>
                <a:schemeClr val="tx1"/>
              </a:solidFill>
              <a:sym typeface="Roboto Slab"/>
            </a:endParaRPr>
          </a:p>
        </p:txBody>
      </p:sp>
      <p:cxnSp>
        <p:nvCxnSpPr>
          <p:cNvPr id="142" name="Straight Connector 14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Google Shape;825;p90"/>
          <p:cNvSpPr txBox="1">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00000000-1234-1234-1234-123412341234}" type="slidenum">
              <a:rPr lang="en-US" sz="1050"/>
              <a:pPr>
                <a:spcAft>
                  <a:spcPts val="600"/>
                </a:spcAft>
              </a:pPr>
              <a:t>65</a:t>
            </a:fld>
            <a:endParaRPr lang="en-US" sz="1050"/>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467F-8107-1F48-ADB2-DE59F0C1FE86}"/>
              </a:ext>
            </a:extLst>
          </p:cNvPr>
          <p:cNvSpPr>
            <a:spLocks noGrp="1"/>
          </p:cNvSpPr>
          <p:nvPr>
            <p:ph type="title"/>
          </p:nvPr>
        </p:nvSpPr>
        <p:spPr/>
        <p:txBody>
          <a:bodyPr/>
          <a:lstStyle/>
          <a:p>
            <a:endParaRPr lang="en-TH"/>
          </a:p>
        </p:txBody>
      </p:sp>
      <p:pic>
        <p:nvPicPr>
          <p:cNvPr id="6" name="Content Placeholder 5">
            <a:extLst>
              <a:ext uri="{FF2B5EF4-FFF2-40B4-BE49-F238E27FC236}">
                <a16:creationId xmlns:a16="http://schemas.microsoft.com/office/drawing/2014/main" id="{4CDC5851-EC2E-C041-82C3-7A7B0733ECBC}"/>
              </a:ext>
            </a:extLst>
          </p:cNvPr>
          <p:cNvPicPr>
            <a:picLocks noGrp="1" noChangeAspect="1"/>
          </p:cNvPicPr>
          <p:nvPr>
            <p:ph idx="1"/>
          </p:nvPr>
        </p:nvPicPr>
        <p:blipFill>
          <a:blip r:embed="rId2"/>
          <a:stretch>
            <a:fillRect/>
          </a:stretch>
        </p:blipFill>
        <p:spPr>
          <a:xfrm>
            <a:off x="766133" y="262878"/>
            <a:ext cx="10659734" cy="6183960"/>
          </a:xfrm>
        </p:spPr>
      </p:pic>
      <p:sp>
        <p:nvSpPr>
          <p:cNvPr id="4" name="Slide Number Placeholder 3">
            <a:extLst>
              <a:ext uri="{FF2B5EF4-FFF2-40B4-BE49-F238E27FC236}">
                <a16:creationId xmlns:a16="http://schemas.microsoft.com/office/drawing/2014/main" id="{8D8B4FE7-05BC-6A48-933B-BD203F5BAE87}"/>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7" name="Frame 6">
            <a:extLst>
              <a:ext uri="{FF2B5EF4-FFF2-40B4-BE49-F238E27FC236}">
                <a16:creationId xmlns:a16="http://schemas.microsoft.com/office/drawing/2014/main" id="{89B2E505-57C2-8649-81C4-00063851B373}"/>
              </a:ext>
            </a:extLst>
          </p:cNvPr>
          <p:cNvSpPr/>
          <p:nvPr/>
        </p:nvSpPr>
        <p:spPr>
          <a:xfrm>
            <a:off x="812627" y="751667"/>
            <a:ext cx="3208149" cy="3231398"/>
          </a:xfrm>
          <a:prstGeom prst="frame">
            <a:avLst>
              <a:gd name="adj1" fmla="val 13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Frame 14">
            <a:extLst>
              <a:ext uri="{FF2B5EF4-FFF2-40B4-BE49-F238E27FC236}">
                <a16:creationId xmlns:a16="http://schemas.microsoft.com/office/drawing/2014/main" id="{9D046235-E46A-A543-ACC1-FB07D8255A98}"/>
              </a:ext>
            </a:extLst>
          </p:cNvPr>
          <p:cNvSpPr/>
          <p:nvPr/>
        </p:nvSpPr>
        <p:spPr>
          <a:xfrm>
            <a:off x="4020776" y="836907"/>
            <a:ext cx="5805149" cy="3146157"/>
          </a:xfrm>
          <a:prstGeom prst="frame">
            <a:avLst>
              <a:gd name="adj1" fmla="val 13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1" name="Rounded Rectangle 20">
            <a:extLst>
              <a:ext uri="{FF2B5EF4-FFF2-40B4-BE49-F238E27FC236}">
                <a16:creationId xmlns:a16="http://schemas.microsoft.com/office/drawing/2014/main" id="{B5D3288E-FA90-2444-AC2E-07056F231F71}"/>
              </a:ext>
            </a:extLst>
          </p:cNvPr>
          <p:cNvSpPr/>
          <p:nvPr/>
        </p:nvSpPr>
        <p:spPr>
          <a:xfrm>
            <a:off x="1370565" y="3348181"/>
            <a:ext cx="2092271" cy="49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Repository</a:t>
            </a:r>
          </a:p>
        </p:txBody>
      </p:sp>
      <p:sp>
        <p:nvSpPr>
          <p:cNvPr id="22" name="Rounded Rectangle 21">
            <a:extLst>
              <a:ext uri="{FF2B5EF4-FFF2-40B4-BE49-F238E27FC236}">
                <a16:creationId xmlns:a16="http://schemas.microsoft.com/office/drawing/2014/main" id="{27973DFE-3292-8249-9B43-72992CD0A5D8}"/>
              </a:ext>
            </a:extLst>
          </p:cNvPr>
          <p:cNvSpPr/>
          <p:nvPr/>
        </p:nvSpPr>
        <p:spPr>
          <a:xfrm>
            <a:off x="5898136" y="3438758"/>
            <a:ext cx="2092271" cy="49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Design Workspace</a:t>
            </a:r>
          </a:p>
        </p:txBody>
      </p:sp>
      <p:sp>
        <p:nvSpPr>
          <p:cNvPr id="23" name="Rounded Rectangle 22">
            <a:extLst>
              <a:ext uri="{FF2B5EF4-FFF2-40B4-BE49-F238E27FC236}">
                <a16:creationId xmlns:a16="http://schemas.microsoft.com/office/drawing/2014/main" id="{08202626-891A-AE44-AE18-DCDA5083FC65}"/>
              </a:ext>
            </a:extLst>
          </p:cNvPr>
          <p:cNvSpPr/>
          <p:nvPr/>
        </p:nvSpPr>
        <p:spPr>
          <a:xfrm>
            <a:off x="5486395" y="5885483"/>
            <a:ext cx="2092271" cy="49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Configuration Tab</a:t>
            </a:r>
          </a:p>
        </p:txBody>
      </p:sp>
      <p:sp>
        <p:nvSpPr>
          <p:cNvPr id="24" name="Frame 23">
            <a:extLst>
              <a:ext uri="{FF2B5EF4-FFF2-40B4-BE49-F238E27FC236}">
                <a16:creationId xmlns:a16="http://schemas.microsoft.com/office/drawing/2014/main" id="{60A96282-BDCC-A142-9B16-60FF647EA0AE}"/>
              </a:ext>
            </a:extLst>
          </p:cNvPr>
          <p:cNvSpPr/>
          <p:nvPr/>
        </p:nvSpPr>
        <p:spPr>
          <a:xfrm>
            <a:off x="3948706" y="3983064"/>
            <a:ext cx="5877219" cy="2526771"/>
          </a:xfrm>
          <a:prstGeom prst="frame">
            <a:avLst>
              <a:gd name="adj1" fmla="val 13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5" name="Frame 24">
            <a:extLst>
              <a:ext uri="{FF2B5EF4-FFF2-40B4-BE49-F238E27FC236}">
                <a16:creationId xmlns:a16="http://schemas.microsoft.com/office/drawing/2014/main" id="{FDB83B03-E496-5A46-BE0C-C52032CF7704}"/>
              </a:ext>
            </a:extLst>
          </p:cNvPr>
          <p:cNvSpPr/>
          <p:nvPr/>
        </p:nvSpPr>
        <p:spPr>
          <a:xfrm>
            <a:off x="9825925" y="751667"/>
            <a:ext cx="1553448" cy="5758168"/>
          </a:xfrm>
          <a:prstGeom prst="frame">
            <a:avLst>
              <a:gd name="adj1" fmla="val 348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6" name="Rounded Rectangle 25">
            <a:extLst>
              <a:ext uri="{FF2B5EF4-FFF2-40B4-BE49-F238E27FC236}">
                <a16:creationId xmlns:a16="http://schemas.microsoft.com/office/drawing/2014/main" id="{D4839B75-DF3E-2244-810C-6FF5B85E0EBD}"/>
              </a:ext>
            </a:extLst>
          </p:cNvPr>
          <p:cNvSpPr/>
          <p:nvPr/>
        </p:nvSpPr>
        <p:spPr>
          <a:xfrm>
            <a:off x="9939580" y="5784954"/>
            <a:ext cx="1326138" cy="462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Palette</a:t>
            </a:r>
          </a:p>
        </p:txBody>
      </p:sp>
    </p:spTree>
    <p:extLst>
      <p:ext uri="{BB962C8B-B14F-4D97-AF65-F5344CB8AC3E}">
        <p14:creationId xmlns:p14="http://schemas.microsoft.com/office/powerpoint/2010/main" val="67728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animBg="1"/>
      <p:bldP spid="22" grpId="0" animBg="1"/>
      <p:bldP spid="23" grpId="0" animBg="1"/>
      <p:bldP spid="24"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CD25-B6DA-4C2C-B6DE-82F8C9ED6870}"/>
              </a:ext>
            </a:extLst>
          </p:cNvPr>
          <p:cNvSpPr>
            <a:spLocks noGrp="1"/>
          </p:cNvSpPr>
          <p:nvPr>
            <p:ph type="title"/>
          </p:nvPr>
        </p:nvSpPr>
        <p:spPr/>
        <p:txBody>
          <a:bodyPr/>
          <a:lstStyle/>
          <a:p>
            <a:r>
              <a:rPr lang="en-US" dirty="0"/>
              <a:t>Components for Data Integration</a:t>
            </a:r>
          </a:p>
        </p:txBody>
      </p:sp>
      <p:graphicFrame>
        <p:nvGraphicFramePr>
          <p:cNvPr id="5" name="Table 5">
            <a:extLst>
              <a:ext uri="{FF2B5EF4-FFF2-40B4-BE49-F238E27FC236}">
                <a16:creationId xmlns:a16="http://schemas.microsoft.com/office/drawing/2014/main" id="{280F3766-63AF-4C61-B571-E112ABE9D570}"/>
              </a:ext>
            </a:extLst>
          </p:cNvPr>
          <p:cNvGraphicFramePr>
            <a:graphicFrameLocks noGrp="1"/>
          </p:cNvGraphicFramePr>
          <p:nvPr>
            <p:ph idx="1"/>
            <p:extLst>
              <p:ext uri="{D42A27DB-BD31-4B8C-83A1-F6EECF244321}">
                <p14:modId xmlns:p14="http://schemas.microsoft.com/office/powerpoint/2010/main" val="3200946718"/>
              </p:ext>
            </p:extLst>
          </p:nvPr>
        </p:nvGraphicFramePr>
        <p:xfrm>
          <a:off x="1097283" y="1960880"/>
          <a:ext cx="10058397" cy="4668520"/>
        </p:xfrm>
        <a:graphic>
          <a:graphicData uri="http://schemas.openxmlformats.org/drawingml/2006/table">
            <a:tbl>
              <a:tblPr firstRow="1" bandRow="1">
                <a:tableStyleId>{7DF18680-E054-41AD-8BC1-D1AEF772440D}</a:tableStyleId>
              </a:tblPr>
              <a:tblGrid>
                <a:gridCol w="621478">
                  <a:extLst>
                    <a:ext uri="{9D8B030D-6E8A-4147-A177-3AD203B41FA5}">
                      <a16:colId xmlns:a16="http://schemas.microsoft.com/office/drawing/2014/main" val="4106601472"/>
                    </a:ext>
                  </a:extLst>
                </a:gridCol>
                <a:gridCol w="2490952">
                  <a:extLst>
                    <a:ext uri="{9D8B030D-6E8A-4147-A177-3AD203B41FA5}">
                      <a16:colId xmlns:a16="http://schemas.microsoft.com/office/drawing/2014/main" val="373825568"/>
                    </a:ext>
                  </a:extLst>
                </a:gridCol>
                <a:gridCol w="6945967">
                  <a:extLst>
                    <a:ext uri="{9D8B030D-6E8A-4147-A177-3AD203B41FA5}">
                      <a16:colId xmlns:a16="http://schemas.microsoft.com/office/drawing/2014/main" val="2353368650"/>
                    </a:ext>
                  </a:extLst>
                </a:gridCol>
              </a:tblGrid>
              <a:tr h="370840">
                <a:tc>
                  <a:txBody>
                    <a:bodyPr/>
                    <a:lstStyle/>
                    <a:p>
                      <a:r>
                        <a:rPr lang="en-US" dirty="0"/>
                        <a:t>No</a:t>
                      </a:r>
                    </a:p>
                  </a:txBody>
                  <a:tcPr/>
                </a:tc>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2343708698"/>
                  </a:ext>
                </a:extLst>
              </a:tr>
              <a:tr h="370840">
                <a:tc>
                  <a:txBody>
                    <a:bodyPr/>
                    <a:lstStyle/>
                    <a:p>
                      <a:r>
                        <a:rPr lang="en-US" dirty="0"/>
                        <a:t>1</a:t>
                      </a:r>
                    </a:p>
                  </a:txBody>
                  <a:tcPr/>
                </a:tc>
                <a:tc>
                  <a:txBody>
                    <a:bodyPr/>
                    <a:lstStyle/>
                    <a:p>
                      <a:r>
                        <a:rPr lang="en-US" dirty="0" err="1"/>
                        <a:t>tMysqlConnection</a:t>
                      </a:r>
                      <a:endParaRPr lang="en-US" dirty="0"/>
                    </a:p>
                    <a:p>
                      <a:endParaRPr lang="en-US" dirty="0"/>
                    </a:p>
                  </a:txBody>
                  <a:tcPr/>
                </a:tc>
                <a:tc>
                  <a:txBody>
                    <a:bodyPr/>
                    <a:lstStyle/>
                    <a:p>
                      <a:r>
                        <a:rPr lang="en-US" dirty="0"/>
                        <a:t>Connects to MySQL database defined in the component.</a:t>
                      </a:r>
                    </a:p>
                  </a:txBody>
                  <a:tcPr/>
                </a:tc>
                <a:extLst>
                  <a:ext uri="{0D108BD9-81ED-4DB2-BD59-A6C34878D82A}">
                    <a16:rowId xmlns:a16="http://schemas.microsoft.com/office/drawing/2014/main" val="3605555494"/>
                  </a:ext>
                </a:extLst>
              </a:tr>
              <a:tr h="370840">
                <a:tc>
                  <a:txBody>
                    <a:bodyPr/>
                    <a:lstStyle/>
                    <a:p>
                      <a:r>
                        <a:rPr lang="en-US" dirty="0"/>
                        <a:t>2</a:t>
                      </a:r>
                    </a:p>
                  </a:txBody>
                  <a:tcPr/>
                </a:tc>
                <a:tc>
                  <a:txBody>
                    <a:bodyPr/>
                    <a:lstStyle/>
                    <a:p>
                      <a:r>
                        <a:rPr lang="en-US" dirty="0" err="1"/>
                        <a:t>tMysqlInput</a:t>
                      </a:r>
                      <a:endParaRPr lang="en-US" dirty="0"/>
                    </a:p>
                    <a:p>
                      <a:endParaRPr lang="en-US" dirty="0"/>
                    </a:p>
                  </a:txBody>
                  <a:tcPr/>
                </a:tc>
                <a:tc>
                  <a:txBody>
                    <a:bodyPr/>
                    <a:lstStyle/>
                    <a:p>
                      <a:r>
                        <a:rPr lang="en-US" dirty="0"/>
                        <a:t>Runs database query to read a database and extract fields (tables, views etc.) depending on the query.</a:t>
                      </a:r>
                    </a:p>
                    <a:p>
                      <a:endParaRPr lang="en-US" dirty="0"/>
                    </a:p>
                    <a:p>
                      <a:endParaRPr lang="en-US" dirty="0"/>
                    </a:p>
                  </a:txBody>
                  <a:tcPr/>
                </a:tc>
                <a:extLst>
                  <a:ext uri="{0D108BD9-81ED-4DB2-BD59-A6C34878D82A}">
                    <a16:rowId xmlns:a16="http://schemas.microsoft.com/office/drawing/2014/main" val="3441108141"/>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tMysqlOutput</a:t>
                      </a:r>
                      <a:endParaRPr lang="en-US" dirty="0"/>
                    </a:p>
                    <a:p>
                      <a:endParaRPr lang="en-US" dirty="0"/>
                    </a:p>
                  </a:txBody>
                  <a:tcPr/>
                </a:tc>
                <a:tc>
                  <a:txBody>
                    <a:bodyPr/>
                    <a:lstStyle/>
                    <a:p>
                      <a:r>
                        <a:rPr lang="en-US" dirty="0"/>
                        <a:t>Used to write, update, modify data in a MySQL database.</a:t>
                      </a:r>
                    </a:p>
                  </a:txBody>
                  <a:tcPr/>
                </a:tc>
                <a:extLst>
                  <a:ext uri="{0D108BD9-81ED-4DB2-BD59-A6C34878D82A}">
                    <a16:rowId xmlns:a16="http://schemas.microsoft.com/office/drawing/2014/main" val="4070004365"/>
                  </a:ext>
                </a:extLst>
              </a:tr>
              <a:tr h="370840">
                <a:tc>
                  <a:txBody>
                    <a:bodyPr/>
                    <a:lstStyle/>
                    <a:p>
                      <a:r>
                        <a:rPr lang="en-US" dirty="0"/>
                        <a:t>4</a:t>
                      </a:r>
                    </a:p>
                  </a:txBody>
                  <a:tcPr/>
                </a:tc>
                <a:tc>
                  <a:txBody>
                    <a:bodyPr/>
                    <a:lstStyle/>
                    <a:p>
                      <a:r>
                        <a:rPr lang="en-US" b="1" dirty="0" err="1">
                          <a:solidFill>
                            <a:srgbClr val="C00000"/>
                          </a:solidFill>
                        </a:rPr>
                        <a:t>tFileInputDelimited</a:t>
                      </a:r>
                      <a:endParaRPr lang="en-US" b="1" dirty="0">
                        <a:solidFill>
                          <a:srgbClr val="C00000"/>
                        </a:solidFill>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Reads a delimited file row by row and divides them into separate fields and passes it to the next component.</a:t>
                      </a:r>
                    </a:p>
                    <a:p>
                      <a:endParaRPr lang="en-US" dirty="0"/>
                    </a:p>
                  </a:txBody>
                  <a:tcPr/>
                </a:tc>
                <a:extLst>
                  <a:ext uri="{0D108BD9-81ED-4DB2-BD59-A6C34878D82A}">
                    <a16:rowId xmlns:a16="http://schemas.microsoft.com/office/drawing/2014/main" val="4046500551"/>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tFileInputExcel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Reads an excel file row by row and divides them into separate fields and passes it to the next component.</a:t>
                      </a:r>
                    </a:p>
                    <a:p>
                      <a:endParaRPr lang="en-US" dirty="0"/>
                    </a:p>
                  </a:txBody>
                  <a:tcPr/>
                </a:tc>
                <a:extLst>
                  <a:ext uri="{0D108BD9-81ED-4DB2-BD59-A6C34878D82A}">
                    <a16:rowId xmlns:a16="http://schemas.microsoft.com/office/drawing/2014/main" val="2823527355"/>
                  </a:ext>
                </a:extLst>
              </a:tr>
            </a:tbl>
          </a:graphicData>
        </a:graphic>
      </p:graphicFrame>
      <p:sp>
        <p:nvSpPr>
          <p:cNvPr id="4" name="Slide Number Placeholder 3">
            <a:extLst>
              <a:ext uri="{FF2B5EF4-FFF2-40B4-BE49-F238E27FC236}">
                <a16:creationId xmlns:a16="http://schemas.microsoft.com/office/drawing/2014/main" id="{BEB960AC-2AFC-40CB-AE9D-DB26506302E3}"/>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59229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CD25-B6DA-4C2C-B6DE-82F8C9ED6870}"/>
              </a:ext>
            </a:extLst>
          </p:cNvPr>
          <p:cNvSpPr>
            <a:spLocks noGrp="1"/>
          </p:cNvSpPr>
          <p:nvPr>
            <p:ph type="title"/>
          </p:nvPr>
        </p:nvSpPr>
        <p:spPr/>
        <p:txBody>
          <a:bodyPr/>
          <a:lstStyle/>
          <a:p>
            <a:r>
              <a:rPr lang="en-US" dirty="0"/>
              <a:t>Components for Data Integration</a:t>
            </a:r>
          </a:p>
        </p:txBody>
      </p:sp>
      <p:graphicFrame>
        <p:nvGraphicFramePr>
          <p:cNvPr id="5" name="Table 5">
            <a:extLst>
              <a:ext uri="{FF2B5EF4-FFF2-40B4-BE49-F238E27FC236}">
                <a16:creationId xmlns:a16="http://schemas.microsoft.com/office/drawing/2014/main" id="{280F3766-63AF-4C61-B571-E112ABE9D570}"/>
              </a:ext>
            </a:extLst>
          </p:cNvPr>
          <p:cNvGraphicFramePr>
            <a:graphicFrameLocks noGrp="1"/>
          </p:cNvGraphicFramePr>
          <p:nvPr>
            <p:ph idx="1"/>
            <p:extLst>
              <p:ext uri="{D42A27DB-BD31-4B8C-83A1-F6EECF244321}">
                <p14:modId xmlns:p14="http://schemas.microsoft.com/office/powerpoint/2010/main" val="2884647700"/>
              </p:ext>
            </p:extLst>
          </p:nvPr>
        </p:nvGraphicFramePr>
        <p:xfrm>
          <a:off x="1256873" y="1929349"/>
          <a:ext cx="10058397" cy="3845560"/>
        </p:xfrm>
        <a:graphic>
          <a:graphicData uri="http://schemas.openxmlformats.org/drawingml/2006/table">
            <a:tbl>
              <a:tblPr firstRow="1" bandRow="1">
                <a:tableStyleId>{7DF18680-E054-41AD-8BC1-D1AEF772440D}</a:tableStyleId>
              </a:tblPr>
              <a:tblGrid>
                <a:gridCol w="621478">
                  <a:extLst>
                    <a:ext uri="{9D8B030D-6E8A-4147-A177-3AD203B41FA5}">
                      <a16:colId xmlns:a16="http://schemas.microsoft.com/office/drawing/2014/main" val="4106601472"/>
                    </a:ext>
                  </a:extLst>
                </a:gridCol>
                <a:gridCol w="2772477">
                  <a:extLst>
                    <a:ext uri="{9D8B030D-6E8A-4147-A177-3AD203B41FA5}">
                      <a16:colId xmlns:a16="http://schemas.microsoft.com/office/drawing/2014/main" val="373825568"/>
                    </a:ext>
                  </a:extLst>
                </a:gridCol>
                <a:gridCol w="6664442">
                  <a:extLst>
                    <a:ext uri="{9D8B030D-6E8A-4147-A177-3AD203B41FA5}">
                      <a16:colId xmlns:a16="http://schemas.microsoft.com/office/drawing/2014/main" val="2353368650"/>
                    </a:ext>
                  </a:extLst>
                </a:gridCol>
              </a:tblGrid>
              <a:tr h="370840">
                <a:tc>
                  <a:txBody>
                    <a:bodyPr/>
                    <a:lstStyle/>
                    <a:p>
                      <a:r>
                        <a:rPr lang="en-US" dirty="0"/>
                        <a:t>No</a:t>
                      </a:r>
                    </a:p>
                  </a:txBody>
                  <a:tcPr/>
                </a:tc>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2343708698"/>
                  </a:ext>
                </a:extLst>
              </a:tr>
              <a:tr h="370840">
                <a:tc>
                  <a:txBody>
                    <a:bodyPr/>
                    <a:lstStyle/>
                    <a:p>
                      <a:r>
                        <a:rPr lang="en-US" dirty="0"/>
                        <a:t>6</a:t>
                      </a:r>
                    </a:p>
                  </a:txBody>
                  <a:tcPr/>
                </a:tc>
                <a:tc>
                  <a:txBody>
                    <a:bodyPr/>
                    <a:lstStyle/>
                    <a:p>
                      <a:r>
                        <a:rPr lang="en-US" sz="1800" b="0" i="0" kern="1200" dirty="0" err="1">
                          <a:solidFill>
                            <a:schemeClr val="dk1"/>
                          </a:solidFill>
                          <a:effectLst/>
                          <a:latin typeface="+mn-lt"/>
                          <a:ea typeface="+mn-ea"/>
                          <a:cs typeface="+mn-cs"/>
                        </a:rPr>
                        <a:t>tFileList</a:t>
                      </a:r>
                      <a:r>
                        <a:rPr lang="en-US" sz="1800" b="0" i="0" kern="1200" dirty="0">
                          <a:solidFill>
                            <a:schemeClr val="dk1"/>
                          </a:solidFill>
                          <a:effectLst/>
                          <a:latin typeface="+mn-lt"/>
                          <a:ea typeface="+mn-ea"/>
                          <a:cs typeface="+mn-cs"/>
                        </a:rPr>
                        <a:t> </a:t>
                      </a:r>
                      <a:endParaRPr lang="en-US" b="0" dirty="0"/>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Gets all the files and directories from a given file mask pattern.</a:t>
                      </a:r>
                    </a:p>
                  </a:txBody>
                  <a:tcPr/>
                </a:tc>
                <a:extLst>
                  <a:ext uri="{0D108BD9-81ED-4DB2-BD59-A6C34878D82A}">
                    <a16:rowId xmlns:a16="http://schemas.microsoft.com/office/drawing/2014/main" val="3605555494"/>
                  </a:ext>
                </a:extLst>
              </a:tr>
              <a:tr h="370840">
                <a:tc>
                  <a:txBody>
                    <a:bodyPr/>
                    <a:lstStyle/>
                    <a:p>
                      <a:r>
                        <a:rPr lang="en-US" dirty="0"/>
                        <a:t>7</a:t>
                      </a:r>
                    </a:p>
                  </a:txBody>
                  <a:tcPr/>
                </a:tc>
                <a:tc>
                  <a:txBody>
                    <a:bodyPr/>
                    <a:lstStyle/>
                    <a:p>
                      <a:r>
                        <a:rPr lang="en-US" sz="1800" b="0" i="0" kern="1200" dirty="0" err="1">
                          <a:solidFill>
                            <a:schemeClr val="dk1"/>
                          </a:solidFill>
                          <a:effectLst/>
                          <a:latin typeface="+mn-lt"/>
                          <a:ea typeface="+mn-ea"/>
                          <a:cs typeface="+mn-cs"/>
                        </a:rPr>
                        <a:t>tFileArchive</a:t>
                      </a:r>
                      <a:r>
                        <a:rPr lang="en-US" sz="1800" b="0" i="0" kern="1200" dirty="0">
                          <a:solidFill>
                            <a:schemeClr val="dk1"/>
                          </a:solidFill>
                          <a:effectLst/>
                          <a:latin typeface="+mn-lt"/>
                          <a:ea typeface="+mn-ea"/>
                          <a:cs typeface="+mn-cs"/>
                        </a:rPr>
                        <a:t> </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Compresses a set of files or folders in to zip, </a:t>
                      </a:r>
                      <a:r>
                        <a:rPr lang="en-US" sz="1800" b="0" i="0" kern="1200" dirty="0" err="1">
                          <a:solidFill>
                            <a:schemeClr val="dk1"/>
                          </a:solidFill>
                          <a:effectLst/>
                          <a:latin typeface="+mn-lt"/>
                          <a:ea typeface="+mn-ea"/>
                          <a:cs typeface="+mn-cs"/>
                        </a:rPr>
                        <a:t>gzip</a:t>
                      </a:r>
                      <a:r>
                        <a:rPr lang="en-US" sz="1800" b="0" i="0" kern="1200" dirty="0">
                          <a:solidFill>
                            <a:schemeClr val="dk1"/>
                          </a:solidFill>
                          <a:effectLst/>
                          <a:latin typeface="+mn-lt"/>
                          <a:ea typeface="+mn-ea"/>
                          <a:cs typeface="+mn-cs"/>
                        </a:rPr>
                        <a:t> or tar.gz archive file.</a:t>
                      </a:r>
                    </a:p>
                  </a:txBody>
                  <a:tcPr/>
                </a:tc>
                <a:extLst>
                  <a:ext uri="{0D108BD9-81ED-4DB2-BD59-A6C34878D82A}">
                    <a16:rowId xmlns:a16="http://schemas.microsoft.com/office/drawing/2014/main" val="3441108141"/>
                  </a:ext>
                </a:extLst>
              </a:tr>
              <a:tr h="370840">
                <a:tc>
                  <a:txBody>
                    <a:bodyPr/>
                    <a:lstStyle/>
                    <a:p>
                      <a:r>
                        <a:rPr lang="en-US" dirty="0"/>
                        <a:t>8</a:t>
                      </a:r>
                    </a:p>
                  </a:txBody>
                  <a:tcPr/>
                </a:tc>
                <a:tc>
                  <a:txBody>
                    <a:bodyPr/>
                    <a:lstStyle/>
                    <a:p>
                      <a:r>
                        <a:rPr lang="en-US" sz="1800" b="0" i="0" kern="1200" dirty="0" err="1">
                          <a:solidFill>
                            <a:schemeClr val="dk1"/>
                          </a:solidFill>
                          <a:effectLst/>
                          <a:latin typeface="+mn-lt"/>
                          <a:ea typeface="+mn-ea"/>
                          <a:cs typeface="+mn-cs"/>
                        </a:rPr>
                        <a:t>tRowGenerator</a:t>
                      </a:r>
                      <a:r>
                        <a:rPr lang="en-US" sz="1800" b="0" i="0" kern="1200" dirty="0">
                          <a:solidFill>
                            <a:schemeClr val="dk1"/>
                          </a:solidFill>
                          <a:effectLst/>
                          <a:latin typeface="+mn-lt"/>
                          <a:ea typeface="+mn-ea"/>
                          <a:cs typeface="+mn-cs"/>
                        </a:rPr>
                        <a:t> </a:t>
                      </a:r>
                    </a:p>
                  </a:txBody>
                  <a:tcPr/>
                </a:tc>
                <a:tc>
                  <a:txBody>
                    <a:bodyPr/>
                    <a:lstStyle/>
                    <a:p>
                      <a:r>
                        <a:rPr lang="en-US" sz="1800" b="0" i="0" kern="1200" dirty="0">
                          <a:solidFill>
                            <a:schemeClr val="dk1"/>
                          </a:solidFill>
                          <a:effectLst/>
                          <a:latin typeface="+mn-lt"/>
                          <a:ea typeface="+mn-ea"/>
                          <a:cs typeface="+mn-cs"/>
                        </a:rPr>
                        <a:t>Provides an editor where you can write functions or choose expressions to generate your sample data.</a:t>
                      </a:r>
                      <a:endParaRPr lang="en-US" dirty="0"/>
                    </a:p>
                  </a:txBody>
                  <a:tcPr/>
                </a:tc>
                <a:extLst>
                  <a:ext uri="{0D108BD9-81ED-4DB2-BD59-A6C34878D82A}">
                    <a16:rowId xmlns:a16="http://schemas.microsoft.com/office/drawing/2014/main" val="4070004365"/>
                  </a:ext>
                </a:extLst>
              </a:tr>
              <a:tr h="370840">
                <a:tc>
                  <a:txBody>
                    <a:bodyPr/>
                    <a:lstStyle/>
                    <a:p>
                      <a:r>
                        <a:rPr lang="en-US" dirty="0"/>
                        <a:t>9</a:t>
                      </a:r>
                    </a:p>
                  </a:txBody>
                  <a:tcPr/>
                </a:tc>
                <a:tc>
                  <a:txBody>
                    <a:bodyPr/>
                    <a:lstStyle/>
                    <a:p>
                      <a:r>
                        <a:rPr lang="en-US" sz="1800" b="0" i="0" kern="1200" dirty="0" err="1">
                          <a:solidFill>
                            <a:schemeClr val="dk1"/>
                          </a:solidFill>
                          <a:effectLst/>
                          <a:latin typeface="+mn-lt"/>
                          <a:ea typeface="+mn-ea"/>
                          <a:cs typeface="+mn-cs"/>
                        </a:rPr>
                        <a:t>tMsgBox</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Returns a dialog box with the message specified and an OK button.</a:t>
                      </a:r>
                    </a:p>
                    <a:p>
                      <a:endParaRPr lang="en-US" dirty="0"/>
                    </a:p>
                  </a:txBody>
                  <a:tcPr/>
                </a:tc>
                <a:extLst>
                  <a:ext uri="{0D108BD9-81ED-4DB2-BD59-A6C34878D82A}">
                    <a16:rowId xmlns:a16="http://schemas.microsoft.com/office/drawing/2014/main" val="4046500551"/>
                  </a:ext>
                </a:extLst>
              </a:tr>
              <a:tr h="370840">
                <a:tc>
                  <a:txBody>
                    <a:bodyPr/>
                    <a:lstStyle/>
                    <a:p>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rgbClr val="C00000"/>
                          </a:solidFill>
                          <a:effectLst/>
                          <a:latin typeface="+mn-lt"/>
                          <a:ea typeface="+mn-ea"/>
                          <a:cs typeface="+mn-cs"/>
                        </a:rPr>
                        <a:t>tLogRow</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Monitors the data getting processed. It displays data/output in the run console</a:t>
                      </a:r>
                      <a:endParaRPr lang="en-US" dirty="0"/>
                    </a:p>
                    <a:p>
                      <a:endParaRPr lang="en-US" dirty="0"/>
                    </a:p>
                  </a:txBody>
                  <a:tcPr/>
                </a:tc>
                <a:extLst>
                  <a:ext uri="{0D108BD9-81ED-4DB2-BD59-A6C34878D82A}">
                    <a16:rowId xmlns:a16="http://schemas.microsoft.com/office/drawing/2014/main" val="2823527355"/>
                  </a:ext>
                </a:extLst>
              </a:tr>
            </a:tbl>
          </a:graphicData>
        </a:graphic>
      </p:graphicFrame>
      <p:sp>
        <p:nvSpPr>
          <p:cNvPr id="4" name="Slide Number Placeholder 3">
            <a:extLst>
              <a:ext uri="{FF2B5EF4-FFF2-40B4-BE49-F238E27FC236}">
                <a16:creationId xmlns:a16="http://schemas.microsoft.com/office/drawing/2014/main" id="{BEB960AC-2AFC-40CB-AE9D-DB26506302E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417818969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6B63218-A2B6-40CF-BCE7-190CEF2AE5CA}">
  <ds:schemaRefs>
    <ds:schemaRef ds:uri="http://schemas.microsoft.com/sharepoint/v3/contenttype/forms"/>
  </ds:schemaRefs>
</ds:datastoreItem>
</file>

<file path=customXml/itemProps2.xml><?xml version="1.0" encoding="utf-8"?>
<ds:datastoreItem xmlns:ds="http://schemas.openxmlformats.org/officeDocument/2006/customXml" ds:itemID="{641B33D7-02C6-4445-87B6-8BB078D72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70F49E-A1F9-47B4-B217-E100630EFCCE}">
  <ds:schemaRefs>
    <ds:schemaRef ds:uri="http://purl.org/dc/dcmitype/"/>
    <ds:schemaRef ds:uri="http://schemas.microsoft.com/office/infopath/2007/PartnerControls"/>
    <ds:schemaRef ds:uri="http://schemas.microsoft.com/office/2006/metadata/properties"/>
    <ds:schemaRef ds:uri="http://purl.org/dc/terms/"/>
    <ds:schemaRef ds:uri="71af3243-3dd4-4a8d-8c0d-dd76da1f02a5"/>
    <ds:schemaRef ds:uri="16c05727-aa75-4e4a-9b5f-8a80a1165891"/>
    <ds:schemaRef ds:uri="http://schemas.microsoft.com/office/2006/documentManagement/type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3561</Words>
  <Application>Microsoft Macintosh PowerPoint</Application>
  <PresentationFormat>Widescreen</PresentationFormat>
  <Paragraphs>662</Paragraphs>
  <Slides>65</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Arial Black</vt:lpstr>
      <vt:lpstr>Bookman Old Style</vt:lpstr>
      <vt:lpstr>Calibri</vt:lpstr>
      <vt:lpstr>Franklin Gothic Book</vt:lpstr>
      <vt:lpstr>Times New Roman</vt:lpstr>
      <vt:lpstr>Wingdings</vt:lpstr>
      <vt:lpstr>1_RetrospectVTI</vt:lpstr>
      <vt:lpstr>AT82.02</vt:lpstr>
      <vt:lpstr>Outline</vt:lpstr>
      <vt:lpstr>Extract Transform Load</vt:lpstr>
      <vt:lpstr>ETL Process</vt:lpstr>
      <vt:lpstr>Talend Open Studio for Data Integration</vt:lpstr>
      <vt:lpstr>Talend Installation</vt:lpstr>
      <vt:lpstr>PowerPoint Presentation</vt:lpstr>
      <vt:lpstr>Components for Data Integration</vt:lpstr>
      <vt:lpstr>Components for Data Integration</vt:lpstr>
      <vt:lpstr>Components for Data Integration</vt:lpstr>
      <vt:lpstr>Definition</vt:lpstr>
      <vt:lpstr>Job Design</vt:lpstr>
      <vt:lpstr>Metadata</vt:lpstr>
      <vt:lpstr>Movie Rating Prediction</vt:lpstr>
      <vt:lpstr>Movie Rating Prediction</vt:lpstr>
      <vt:lpstr>Movie Rating Prediction</vt:lpstr>
      <vt:lpstr>Movie Rating Prediction</vt:lpstr>
      <vt:lpstr>Movie Rating Prediction</vt:lpstr>
      <vt:lpstr>Desired Output for Prediction</vt:lpstr>
      <vt:lpstr>Desired Output for Visualization</vt:lpstr>
      <vt:lpstr>Part 1</vt:lpstr>
      <vt:lpstr>ETL Process</vt:lpstr>
      <vt:lpstr>Goal of Part1</vt:lpstr>
      <vt:lpstr>Movie Rating Prediction</vt:lpstr>
      <vt:lpstr>Task1 for step 1</vt:lpstr>
      <vt:lpstr>1.1 Create  Metadata for DB Connection (1)</vt:lpstr>
      <vt:lpstr>1.1 Create  Metadata for DB Connection (2)</vt:lpstr>
      <vt:lpstr>1.1 Create  Metadata for DB Connection (3)</vt:lpstr>
      <vt:lpstr>1.1 Create  Metadata for DB Connection (4)</vt:lpstr>
      <vt:lpstr>1.1 Create  Metadata for DB Connection (5)</vt:lpstr>
      <vt:lpstr>1.2 Create TJob#1: get movie data from RDB and convert data to CSV file (1) </vt:lpstr>
      <vt:lpstr>1.2 Create TJob#1: get movie data from RDB and convert data to CSV file (2) </vt:lpstr>
      <vt:lpstr>1.2 Create TJob#1: get movie data from RDB and convert data to CSV file (2) </vt:lpstr>
      <vt:lpstr>1.2 Create TJob#1: get movie data from RDB and convert data to CSV file (3)  </vt:lpstr>
      <vt:lpstr>1.2 Create TJob#1: get movie data from RDB and convert data to CSV file (4) </vt:lpstr>
      <vt:lpstr>1.3 Create CSV Metadata for Movies (1)</vt:lpstr>
      <vt:lpstr>1.3 Create CSV Metadata for Movies (2)</vt:lpstr>
      <vt:lpstr>1.3 Create CSV Metadata for Movies (3)</vt:lpstr>
      <vt:lpstr>PowerPoint Presentation</vt:lpstr>
      <vt:lpstr>Movie Rating Prediction</vt:lpstr>
      <vt:lpstr>Task2 for step 2</vt:lpstr>
      <vt:lpstr>PowerPoint Presentation</vt:lpstr>
      <vt:lpstr>PowerPoint Presentation</vt:lpstr>
      <vt:lpstr>PowerPoint Presentation</vt:lpstr>
      <vt:lpstr>PowerPoint Presentation</vt:lpstr>
      <vt:lpstr>Movie Rating Prediction</vt:lpstr>
      <vt:lpstr>Task3 for step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Results from Extraction Process</vt:lpstr>
      <vt:lpstr>Part 2</vt:lpstr>
      <vt:lpstr>References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2020-08-29T14:57:15Z</dcterms:created>
  <dcterms:modified xsi:type="dcterms:W3CDTF">2020-11-11T07:41:49Z</dcterms:modified>
</cp:coreProperties>
</file>